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8" r:id="rId2"/>
    <p:sldId id="609" r:id="rId3"/>
    <p:sldId id="547" r:id="rId4"/>
    <p:sldId id="520" r:id="rId5"/>
    <p:sldId id="517" r:id="rId6"/>
    <p:sldId id="549" r:id="rId7"/>
    <p:sldId id="576" r:id="rId8"/>
    <p:sldId id="550" r:id="rId9"/>
    <p:sldId id="551" r:id="rId10"/>
    <p:sldId id="552" r:id="rId11"/>
    <p:sldId id="523" r:id="rId12"/>
    <p:sldId id="566" r:id="rId13"/>
    <p:sldId id="567" r:id="rId14"/>
    <p:sldId id="568" r:id="rId15"/>
    <p:sldId id="569" r:id="rId16"/>
    <p:sldId id="565" r:id="rId17"/>
    <p:sldId id="585" r:id="rId18"/>
    <p:sldId id="525" r:id="rId19"/>
    <p:sldId id="582" r:id="rId20"/>
    <p:sldId id="538" r:id="rId21"/>
    <p:sldId id="594" r:id="rId22"/>
    <p:sldId id="603" r:id="rId23"/>
    <p:sldId id="606" r:id="rId24"/>
    <p:sldId id="583" r:id="rId25"/>
    <p:sldId id="584" r:id="rId26"/>
    <p:sldId id="571" r:id="rId27"/>
    <p:sldId id="610" r:id="rId28"/>
    <p:sldId id="572" r:id="rId29"/>
    <p:sldId id="586" r:id="rId30"/>
    <p:sldId id="577" r:id="rId31"/>
    <p:sldId id="587" r:id="rId32"/>
    <p:sldId id="588" r:id="rId33"/>
    <p:sldId id="578" r:id="rId34"/>
    <p:sldId id="591" r:id="rId35"/>
    <p:sldId id="589" r:id="rId36"/>
    <p:sldId id="608" r:id="rId37"/>
    <p:sldId id="579" r:id="rId38"/>
    <p:sldId id="592" r:id="rId39"/>
    <p:sldId id="604" r:id="rId40"/>
    <p:sldId id="590" r:id="rId41"/>
    <p:sldId id="605" r:id="rId42"/>
    <p:sldId id="593" r:id="rId43"/>
    <p:sldId id="607" r:id="rId44"/>
    <p:sldId id="580" r:id="rId45"/>
    <p:sldId id="595" r:id="rId46"/>
    <p:sldId id="596" r:id="rId47"/>
    <p:sldId id="597" r:id="rId48"/>
    <p:sldId id="598" r:id="rId49"/>
    <p:sldId id="599" r:id="rId50"/>
    <p:sldId id="600" r:id="rId51"/>
    <p:sldId id="601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134"/>
    <a:srgbClr val="5BC9F4"/>
    <a:srgbClr val="349B83"/>
    <a:srgbClr val="F69F2D"/>
    <a:srgbClr val="359371"/>
    <a:srgbClr val="359B83"/>
    <a:srgbClr val="96C262"/>
    <a:srgbClr val="D4CC48"/>
    <a:srgbClr val="E0DE43"/>
    <a:srgbClr val="C02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2591" autoAdjust="0"/>
    <p:restoredTop sz="98013" autoAdjust="0"/>
  </p:normalViewPr>
  <p:slideViewPr>
    <p:cSldViewPr>
      <p:cViewPr>
        <p:scale>
          <a:sx n="75" d="100"/>
          <a:sy n="75" d="100"/>
        </p:scale>
        <p:origin x="-134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DB61D-55EE-4E81-A315-EF3B920AE5D7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FC00A-32C3-4C29-B956-5F8B1E0AD5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2167296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080E-6E25-4D63-9529-06EF71A1DE90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49617-84D2-486F-B2BC-6DF135513F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297626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1583-1C2B-4B34-A013-229A260FBB39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AAEBC-D662-4746-B48B-B6DC153BE5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8134118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24567-7988-45EA-8C30-C53DAD75DE7E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5A74E-89E7-4300-B526-54E82BDA799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31829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F4C2F-49C6-415F-A8A0-2C28434DCC3E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F8907-6CBC-40C9-BC11-1129C5858C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53952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381AB-7536-433C-A9F4-0B1CCAFD1F70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62D82-140D-4AB9-9A7F-6C99DE06D1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960860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BF95A-81A6-43B5-88C6-88AEEB116BED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0A2FE-01CB-4D89-8954-8865500A74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71782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DA7EB-8D46-4BA7-A15F-CA87170C231E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BF99-8AB3-4EBC-86CE-2A8113982A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137062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FA79-4D49-42C7-AF62-F27561583C46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90E64-FD2D-406D-83C0-DC5FA1C3E52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210456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04795-2F59-48AB-A276-DE9C14E2DB1D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905E4-F782-4C6D-A4E3-B5803A06CE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471330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B504F-66C4-47A2-85F5-5EE2894B256C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7FE8C-ED5E-40C2-80FC-39B5313607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15296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889D99-3D71-4AA5-BB25-04856C7237A9}" type="datetimeFigureOut">
              <a:rPr lang="pt-BR"/>
              <a:pPr>
                <a:defRPr/>
              </a:pPr>
              <a:t>23/04/2015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3913DC-647A-40C0-8D24-BE272AA2B8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br/url?sa=i&amp;rct=j&amp;q=&amp;esrc=s&amp;frm=1&amp;source=images&amp;cd=&amp;cad=rja&amp;docid=JO-7p1S4-7MxQM&amp;tbnid=y6HES9gi46Y1bM:&amp;ved=0CAUQjRw&amp;url=http://br.freepik.com/fotos-gratis/fundo-branco--os-homens--ouvir--cabecas_489144.htm&amp;ei=RYaKUq73HsahkQes84DwDA&amp;bvm=bv.56643336,d.eW0&amp;psig=AFQjCNFvGvUqHr9dU71CBSoK0aFBOQ2FcQ&amp;ust=13848962483246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br/url?sa=i&amp;rct=j&amp;q=&amp;source=images&amp;cd=&amp;cad=rja&amp;docid=m9qZwn8Ks0zPXM&amp;tbnid=UC8Nvs_fE8eAiM:&amp;ved=0CAUQjRw&amp;url=http://www.exoticlic.com/2010/12/curiosidades-sobre-alemanha.html&amp;ei=LcyvUa7cBJLH4AOLpIDABQ&amp;bvm=bv.47534661,d.dmQ&amp;psig=AFQjCNGFvwIdN7duwB929YVPNd_eo1cO3A&amp;ust=137056193183105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2576"/>
            <a:ext cx="9144000" cy="3488432"/>
          </a:xfrm>
          <a:prstGeom prst="rect">
            <a:avLst/>
          </a:prstGeom>
          <a:solidFill>
            <a:srgbClr val="E0333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3000" dirty="0">
              <a:latin typeface="Helvetica 45 Light" pitchFamily="34" charset="0"/>
              <a:cs typeface="Kartika" pitchFamily="18" charset="0"/>
            </a:endParaRPr>
          </a:p>
        </p:txBody>
      </p:sp>
      <p:sp>
        <p:nvSpPr>
          <p:cNvPr id="2057" name="CaixaDeTexto 14"/>
          <p:cNvSpPr txBox="1">
            <a:spLocks noChangeArrowheads="1"/>
          </p:cNvSpPr>
          <p:nvPr/>
        </p:nvSpPr>
        <p:spPr bwMode="auto">
          <a:xfrm>
            <a:off x="395536" y="4266962"/>
            <a:ext cx="489654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 smtClean="0">
                <a:solidFill>
                  <a:schemeClr val="accent5">
                    <a:lumMod val="50000"/>
                  </a:schemeClr>
                </a:solidFill>
                <a:latin typeface="Adobe Gothic Std B" pitchFamily="34" charset="-128"/>
                <a:ea typeface="Adobe Gothic Std B" pitchFamily="34" charset="-128"/>
                <a:cs typeface="Helvetica Neue"/>
              </a:rPr>
              <a:t>Formação de Multiplicadores para disseminação do PE</a:t>
            </a:r>
            <a:endParaRPr lang="pt-BR" altLang="pt-BR" sz="3600" b="1" dirty="0">
              <a:solidFill>
                <a:schemeClr val="accent5">
                  <a:lumMod val="50000"/>
                </a:schemeClr>
              </a:solidFill>
              <a:latin typeface="Adobe Gothic Std B" pitchFamily="34" charset="-128"/>
              <a:ea typeface="Adobe Gothic Std B" pitchFamily="34" charset="-128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048" y="692696"/>
            <a:ext cx="4215904" cy="2244969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38" y="4005064"/>
            <a:ext cx="2153094" cy="22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5508104" y="3879174"/>
            <a:ext cx="0" cy="24806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Porque é importante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23850" y="1193180"/>
            <a:ext cx="82804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2800" dirty="0" smtClean="0">
                <a:solidFill>
                  <a:schemeClr val="accent3">
                    <a:lumMod val="75000"/>
                  </a:schemeClr>
                </a:solidFill>
                <a:latin typeface="Helvetica65-Medium" pitchFamily="34" charset="0"/>
                <a:cs typeface="+mn-cs"/>
              </a:rPr>
              <a:t>A </a:t>
            </a:r>
            <a:r>
              <a:rPr lang="pt-BR" sz="2800" dirty="0">
                <a:solidFill>
                  <a:schemeClr val="accent3">
                    <a:lumMod val="75000"/>
                  </a:schemeClr>
                </a:solidFill>
                <a:latin typeface="Helvetica65-Medium" pitchFamily="34" charset="0"/>
                <a:cs typeface="+mn-cs"/>
              </a:rPr>
              <a:t>estratégia é de todos, e sua execução acontece na base operacional.</a:t>
            </a:r>
            <a:endParaRPr lang="pt-BR" sz="2800" i="1" dirty="0">
              <a:solidFill>
                <a:schemeClr val="accent3">
                  <a:lumMod val="75000"/>
                </a:schemeClr>
              </a:solidFill>
              <a:latin typeface="Helvetica65-Medium" pitchFamily="34" charset="0"/>
              <a:cs typeface="+mn-cs"/>
            </a:endParaRPr>
          </a:p>
        </p:txBody>
      </p:sp>
      <p:sp>
        <p:nvSpPr>
          <p:cNvPr id="12" name="CaixaDeTexto 11"/>
          <p:cNvSpPr txBox="1">
            <a:spLocks noChangeArrowheads="1"/>
          </p:cNvSpPr>
          <p:nvPr/>
        </p:nvSpPr>
        <p:spPr bwMode="auto">
          <a:xfrm>
            <a:off x="325438" y="2517055"/>
            <a:ext cx="35988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000">
                <a:latin typeface="Helvetica-Light" pitchFamily="34" charset="0"/>
              </a:rPr>
              <a:t>Não há diferentes interpretações para uma estratégia de negócios. </a:t>
            </a:r>
            <a:r>
              <a:rPr lang="pt-BR" altLang="pt-BR" sz="2000" b="1">
                <a:latin typeface="Helvetica-Light" pitchFamily="34" charset="0"/>
              </a:rPr>
              <a:t>A estratégia, simplesmente, é.</a:t>
            </a:r>
          </a:p>
          <a:p>
            <a:pPr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000">
                <a:latin typeface="Helvetica-Light" pitchFamily="34" charset="0"/>
              </a:rPr>
              <a:t>Todos precisam estar envolvidos, pois são capazes de entender a estratégia e utilizá-la para</a:t>
            </a:r>
            <a:r>
              <a:rPr lang="pt-BR" altLang="pt-BR" sz="2000" b="1">
                <a:latin typeface="Helvetica-Light" pitchFamily="34" charset="0"/>
              </a:rPr>
              <a:t> </a:t>
            </a:r>
            <a:r>
              <a:rPr lang="pt-BR" altLang="pt-BR" sz="2800" b="1">
                <a:latin typeface="Helvetica-Light" pitchFamily="34" charset="0"/>
              </a:rPr>
              <a:t>guia para tomada de decisões</a:t>
            </a:r>
            <a:r>
              <a:rPr lang="pt-BR" altLang="pt-BR" sz="2800">
                <a:latin typeface="Helvetica-Light" pitchFamily="34" charset="0"/>
              </a:rPr>
              <a:t>. </a:t>
            </a:r>
          </a:p>
        </p:txBody>
      </p:sp>
      <p:pic>
        <p:nvPicPr>
          <p:cNvPr id="13" name="Picture 2" descr="C:\Users\Daniel\AppData\Local\Microsoft\Windows\Temporary Internet Files\Content.IE5\KW8800T1\shutterstock_1111198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2649438"/>
            <a:ext cx="515778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2845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http://static.freepik.com/fotos-gratis/fundo-branco--os-homens--ouvir--cabecas_329753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/>
          <a:stretch>
            <a:fillRect/>
          </a:stretch>
        </p:blipFill>
        <p:spPr bwMode="auto">
          <a:xfrm>
            <a:off x="-36513" y="836712"/>
            <a:ext cx="6905626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5"/>
          <p:cNvSpPr txBox="1">
            <a:spLocks noChangeArrowheads="1"/>
          </p:cNvSpPr>
          <p:nvPr/>
        </p:nvSpPr>
        <p:spPr bwMode="auto">
          <a:xfrm>
            <a:off x="3175000" y="1268413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Escuta: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86300" y="2073275"/>
            <a:ext cx="3846513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 err="1">
                <a:latin typeface="+mn-lt"/>
                <a:cs typeface="Arial" charset="0"/>
              </a:rPr>
              <a:t>Capacidade</a:t>
            </a:r>
            <a:r>
              <a:rPr lang="en-US" sz="2400" dirty="0">
                <a:latin typeface="+mn-lt"/>
                <a:cs typeface="Arial" charset="0"/>
              </a:rPr>
              <a:t> de </a:t>
            </a:r>
            <a:r>
              <a:rPr lang="en-US" sz="2400" dirty="0" err="1">
                <a:latin typeface="+mn-lt"/>
                <a:cs typeface="Arial" charset="0"/>
              </a:rPr>
              <a:t>valorizar</a:t>
            </a:r>
            <a:r>
              <a:rPr lang="en-US" sz="2400" dirty="0">
                <a:latin typeface="+mn-lt"/>
                <a:cs typeface="Arial" charset="0"/>
              </a:rPr>
              <a:t> as </a:t>
            </a:r>
            <a:r>
              <a:rPr lang="en-US" sz="2400" dirty="0" err="1">
                <a:latin typeface="+mn-lt"/>
                <a:cs typeface="Arial" charset="0"/>
              </a:rPr>
              <a:t>opiniões</a:t>
            </a:r>
            <a:r>
              <a:rPr lang="en-US" sz="2400" dirty="0">
                <a:latin typeface="+mn-lt"/>
                <a:cs typeface="Arial" charset="0"/>
              </a:rPr>
              <a:t> e </a:t>
            </a:r>
            <a:r>
              <a:rPr lang="en-US" sz="2400" dirty="0" err="1">
                <a:latin typeface="+mn-lt"/>
                <a:cs typeface="Arial" charset="0"/>
              </a:rPr>
              <a:t>sentimentos</a:t>
            </a:r>
            <a:r>
              <a:rPr lang="en-US" sz="2400" dirty="0">
                <a:latin typeface="+mn-lt"/>
                <a:cs typeface="Arial" charset="0"/>
              </a:rPr>
              <a:t> das </a:t>
            </a:r>
            <a:r>
              <a:rPr lang="en-US" sz="2400" dirty="0" err="1">
                <a:latin typeface="+mn-lt"/>
                <a:cs typeface="Arial" charset="0"/>
              </a:rPr>
              <a:t>pessoas</a:t>
            </a:r>
            <a:r>
              <a:rPr lang="en-US" sz="2400" dirty="0">
                <a:latin typeface="+mn-lt"/>
                <a:cs typeface="Arial" charset="0"/>
              </a:rPr>
              <a:t>, </a:t>
            </a:r>
            <a:r>
              <a:rPr lang="en-US" sz="2400" dirty="0" err="1">
                <a:latin typeface="+mn-lt"/>
                <a:cs typeface="Arial" charset="0"/>
              </a:rPr>
              <a:t>mantendo</a:t>
            </a:r>
            <a:r>
              <a:rPr lang="en-US" sz="2400" dirty="0">
                <a:latin typeface="+mn-lt"/>
                <a:cs typeface="Arial" charset="0"/>
              </a:rPr>
              <a:t> um </a:t>
            </a:r>
            <a:r>
              <a:rPr lang="en-US" sz="2400" dirty="0" err="1">
                <a:latin typeface="+mn-lt"/>
                <a:cs typeface="Arial" charset="0"/>
              </a:rPr>
              <a:t>relacionamento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fluído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por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meio</a:t>
            </a:r>
            <a:r>
              <a:rPr lang="en-US" sz="2400" dirty="0">
                <a:latin typeface="+mn-lt"/>
                <a:cs typeface="Arial" charset="0"/>
              </a:rPr>
              <a:t> da </a:t>
            </a:r>
            <a:r>
              <a:rPr lang="en-US" sz="2400" dirty="0" err="1">
                <a:latin typeface="+mn-lt"/>
                <a:cs typeface="Arial" charset="0"/>
              </a:rPr>
              <a:t>escuta</a:t>
            </a:r>
            <a:r>
              <a:rPr lang="en-US" sz="2400" dirty="0">
                <a:latin typeface="+mn-lt"/>
                <a:cs typeface="Arial" charset="0"/>
              </a:rPr>
              <a:t> regular, </a:t>
            </a:r>
            <a:r>
              <a:rPr lang="en-US" sz="2400" dirty="0" err="1">
                <a:latin typeface="+mn-lt"/>
                <a:cs typeface="Arial" charset="0"/>
              </a:rPr>
              <a:t>atenta</a:t>
            </a:r>
            <a:r>
              <a:rPr lang="en-US" sz="2400" dirty="0">
                <a:latin typeface="+mn-lt"/>
                <a:cs typeface="Arial" charset="0"/>
              </a:rPr>
              <a:t> e </a:t>
            </a:r>
            <a:r>
              <a:rPr lang="en-US" sz="2400" dirty="0" err="1">
                <a:latin typeface="+mn-lt"/>
                <a:cs typeface="Arial" charset="0"/>
              </a:rPr>
              <a:t>efetiva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  <a:p>
            <a:pPr algn="r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algn="r">
              <a:defRPr/>
            </a:pPr>
            <a:r>
              <a:rPr lang="en-US" sz="2800" b="1" dirty="0" err="1">
                <a:solidFill>
                  <a:srgbClr val="006600"/>
                </a:solidFill>
                <a:latin typeface="+mn-lt"/>
                <a:cs typeface="Arial" charset="0"/>
              </a:rPr>
              <a:t>Foco</a:t>
            </a:r>
            <a:r>
              <a:rPr lang="en-US" sz="2800" b="1" dirty="0">
                <a:solidFill>
                  <a:srgbClr val="006600"/>
                </a:solidFill>
                <a:latin typeface="+mn-lt"/>
                <a:cs typeface="Arial" charset="0"/>
              </a:rPr>
              <a:t>: </a:t>
            </a:r>
            <a:r>
              <a:rPr lang="en-US" sz="2800" dirty="0">
                <a:latin typeface="+mn-lt"/>
                <a:cs typeface="Arial" charset="0"/>
              </a:rPr>
              <a:t>Relacionamento</a:t>
            </a:r>
            <a:endParaRPr lang="pt-PT" sz="2800" dirty="0"/>
          </a:p>
          <a:p>
            <a:pPr algn="r">
              <a:defRPr/>
            </a:pP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6021487"/>
            <a:ext cx="9144000" cy="2159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4" name="Picture 1" descr="C:\Users\Daniel\Downloads\shutterstock_646739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0884"/>
            <a:ext cx="9144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11150" y="1700808"/>
            <a:ext cx="53578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Formação: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2588" y="3273003"/>
            <a:ext cx="57023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  <a:cs typeface="Arial" charset="0"/>
              </a:rPr>
              <a:t>Capacidade</a:t>
            </a:r>
            <a:r>
              <a:rPr lang="en-US" sz="2400" dirty="0">
                <a:latin typeface="+mn-lt"/>
                <a:cs typeface="Arial" charset="0"/>
              </a:rPr>
              <a:t> de </a:t>
            </a:r>
            <a:r>
              <a:rPr lang="pt-BR" sz="2400" dirty="0">
                <a:latin typeface="+mn-lt"/>
                <a:cs typeface="Arial" charset="0"/>
              </a:rPr>
              <a:t>preparar as equipes para o desempenho efetivo de suas tarefas ao promover um aprendizado constante, atuando como educador, compartilhando conhecimentos e demonstrando um exemplo inspirador para todos. </a:t>
            </a:r>
          </a:p>
          <a:p>
            <a:pPr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pt-BR" sz="2800" b="1" dirty="0">
                <a:solidFill>
                  <a:srgbClr val="00B050"/>
                </a:solidFill>
                <a:latin typeface="+mn-lt"/>
                <a:cs typeface="Arial" charset="0"/>
              </a:rPr>
              <a:t>Foco: </a:t>
            </a:r>
            <a:r>
              <a:rPr lang="pt-BR" sz="2800" dirty="0">
                <a:latin typeface="+mn-lt"/>
                <a:cs typeface="Arial" charset="0"/>
              </a:rPr>
              <a:t>Processos</a:t>
            </a:r>
            <a:endParaRPr lang="en-US" sz="2800" dirty="0">
              <a:latin typeface="+mn-lt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72205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468287" y="1251297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Estímulo:</a:t>
            </a:r>
          </a:p>
        </p:txBody>
      </p:sp>
      <p:pic>
        <p:nvPicPr>
          <p:cNvPr id="5" name="Picture 1" descr="C:\Users\Daniel\Downloads\shutterstock_957603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446859"/>
            <a:ext cx="5148262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68287" y="2030760"/>
            <a:ext cx="5903913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  <a:cs typeface="Arial" charset="0"/>
              </a:rPr>
              <a:t>Capacidade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pt-BR" sz="2400" dirty="0">
                <a:latin typeface="+mn-lt"/>
                <a:cs typeface="Arial" charset="0"/>
              </a:rPr>
              <a:t>de estimular constantemente as pessoas a obterem melhores resultados, seja pelo desempenho individual ou coletivo, sabendo reconhecer as pessoas, encorajar o grupo e manter um clima favorável ao trabalho. </a:t>
            </a:r>
          </a:p>
          <a:p>
            <a:pPr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pt-BR" sz="2800" b="1" dirty="0">
                <a:solidFill>
                  <a:srgbClr val="00B050"/>
                </a:solidFill>
                <a:latin typeface="+mn-lt"/>
                <a:cs typeface="Arial" charset="0"/>
              </a:rPr>
              <a:t>Foco: </a:t>
            </a:r>
            <a:r>
              <a:rPr lang="pt-BR" sz="2800" dirty="0">
                <a:latin typeface="+mn-lt"/>
                <a:cs typeface="Arial" charset="0"/>
              </a:rPr>
              <a:t>Motivação</a:t>
            </a:r>
          </a:p>
          <a:p>
            <a:pPr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2400" dirty="0">
              <a:latin typeface="+mn-lt"/>
              <a:cs typeface="Arial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7161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-785813" y="1196752"/>
            <a:ext cx="5357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Avaliação / Feedback: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067175" y="1948904"/>
            <a:ext cx="475297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 err="1">
                <a:latin typeface="+mn-lt"/>
                <a:cs typeface="Arial" charset="0"/>
              </a:rPr>
              <a:t>Capacidade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pt-BR" sz="2400" dirty="0">
                <a:latin typeface="+mn-lt"/>
                <a:cs typeface="Arial" charset="0"/>
              </a:rPr>
              <a:t>de avaliar o desempenho das pessoas (feedback), formal e informalmente, em um processo constante de comparação entre expectativas e realizações, fornecendo um retorno maduro, qualificado e indutor de melhorias ou mudanças comportamentais. </a:t>
            </a:r>
          </a:p>
          <a:p>
            <a:pPr algn="r">
              <a:defRPr/>
            </a:pPr>
            <a:endParaRPr lang="pt-BR" sz="2400" dirty="0">
              <a:latin typeface="+mn-lt"/>
              <a:cs typeface="Arial" charset="0"/>
            </a:endParaRPr>
          </a:p>
          <a:p>
            <a:pPr algn="r">
              <a:defRPr/>
            </a:pPr>
            <a:r>
              <a:rPr lang="pt-BR" sz="2800" b="1" dirty="0">
                <a:solidFill>
                  <a:srgbClr val="006600"/>
                </a:solidFill>
                <a:latin typeface="+mn-lt"/>
                <a:cs typeface="Arial" charset="0"/>
              </a:rPr>
              <a:t>Foco: </a:t>
            </a:r>
            <a:r>
              <a:rPr lang="pt-BR" sz="2800" dirty="0">
                <a:latin typeface="+mn-lt"/>
                <a:cs typeface="Arial" charset="0"/>
              </a:rPr>
              <a:t>Desenvolvimento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6" name="Picture 2" descr="C:\Users\Daniel\Downloads\shutterstock_1034902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9389">
            <a:off x="376214" y="2253164"/>
            <a:ext cx="3513138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068238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4" name="Picture 1" descr="C:\Users\Daniel\Downloads\shutterstock_559312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8"/>
          <a:stretch>
            <a:fillRect/>
          </a:stretch>
        </p:blipFill>
        <p:spPr bwMode="auto">
          <a:xfrm>
            <a:off x="0" y="1402159"/>
            <a:ext cx="91440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50825" y="1148829"/>
            <a:ext cx="25923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Confiabilidade ou Realização: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843213" y="1196454"/>
            <a:ext cx="612140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200" dirty="0" err="1">
                <a:latin typeface="+mn-lt"/>
                <a:cs typeface="Arial" charset="0"/>
              </a:rPr>
              <a:t>Capacidade</a:t>
            </a:r>
            <a:r>
              <a:rPr lang="en-US" sz="2200" dirty="0">
                <a:latin typeface="+mn-lt"/>
                <a:cs typeface="Arial" charset="0"/>
              </a:rPr>
              <a:t> </a:t>
            </a:r>
            <a:r>
              <a:rPr lang="en-US" sz="2200" dirty="0" err="1">
                <a:latin typeface="+mn-lt"/>
                <a:cs typeface="Arial" charset="0"/>
              </a:rPr>
              <a:t>para</a:t>
            </a:r>
            <a:r>
              <a:rPr lang="en-US" sz="2200" dirty="0">
                <a:latin typeface="+mn-lt"/>
                <a:cs typeface="Arial" charset="0"/>
              </a:rPr>
              <a:t> </a:t>
            </a:r>
            <a:r>
              <a:rPr lang="pt-BR" sz="2200" dirty="0">
                <a:latin typeface="+mn-lt"/>
                <a:cs typeface="Arial" charset="0"/>
              </a:rPr>
              <a:t>deter a confiança de sua equipe, ao entregar sempre seu trabalho com excelência, sendo coerente em suas ações e cumprindo os compromissos firmados junto aos colaboradores, colegas, clientes e demais públicos de interesse, com ética e integridade. </a:t>
            </a:r>
          </a:p>
          <a:p>
            <a:pPr algn="r">
              <a:defRPr/>
            </a:pPr>
            <a:endParaRPr lang="pt-BR" sz="2200" dirty="0">
              <a:latin typeface="+mn-lt"/>
              <a:cs typeface="Arial" charset="0"/>
            </a:endParaRPr>
          </a:p>
          <a:p>
            <a:pPr>
              <a:defRPr/>
            </a:pPr>
            <a:r>
              <a:rPr lang="pt-BR" sz="2200" b="1" dirty="0">
                <a:solidFill>
                  <a:srgbClr val="006600"/>
                </a:solidFill>
                <a:latin typeface="+mn-lt"/>
                <a:cs typeface="Arial" charset="0"/>
              </a:rPr>
              <a:t>			</a:t>
            </a:r>
            <a:r>
              <a:rPr lang="pt-BR" sz="2400" b="1" dirty="0" smtClean="0">
                <a:solidFill>
                  <a:srgbClr val="006600"/>
                </a:solidFill>
                <a:latin typeface="+mn-lt"/>
                <a:cs typeface="Arial" charset="0"/>
              </a:rPr>
              <a:t>Foco</a:t>
            </a:r>
            <a:r>
              <a:rPr lang="pt-BR" sz="2400" b="1" dirty="0">
                <a:solidFill>
                  <a:srgbClr val="006600"/>
                </a:solidFill>
                <a:latin typeface="+mn-lt"/>
                <a:cs typeface="Arial" charset="0"/>
              </a:rPr>
              <a:t>:</a:t>
            </a:r>
            <a:r>
              <a:rPr lang="pt-BR" sz="2400" dirty="0">
                <a:solidFill>
                  <a:srgbClr val="006600"/>
                </a:solidFill>
                <a:latin typeface="+mn-lt"/>
                <a:cs typeface="Arial" charset="0"/>
              </a:rPr>
              <a:t> </a:t>
            </a:r>
            <a:r>
              <a:rPr lang="pt-BR" sz="2400" dirty="0">
                <a:latin typeface="+mn-lt"/>
                <a:cs typeface="Arial" charset="0"/>
              </a:rPr>
              <a:t>Credibilidade</a:t>
            </a:r>
          </a:p>
          <a:p>
            <a:pPr algn="r">
              <a:defRPr/>
            </a:pPr>
            <a:endParaRPr lang="pt-BR" sz="2200" dirty="0">
              <a:latin typeface="+mn-lt"/>
              <a:cs typeface="Arial" charset="0"/>
            </a:endParaRPr>
          </a:p>
          <a:p>
            <a:pPr algn="r">
              <a:defRPr/>
            </a:pPr>
            <a:endParaRPr lang="en-US" sz="2200" dirty="0">
              <a:latin typeface="+mn-lt"/>
              <a:cs typeface="Arial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044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5"/>
          <p:cNvSpPr/>
          <p:nvPr/>
        </p:nvSpPr>
        <p:spPr>
          <a:xfrm>
            <a:off x="-2183" y="0"/>
            <a:ext cx="9146183" cy="846543"/>
          </a:xfrm>
          <a:prstGeom prst="rect">
            <a:avLst/>
          </a:prstGeom>
          <a:solidFill>
            <a:srgbClr val="6F19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246636" y="1196752"/>
            <a:ext cx="53578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pt-BR" altLang="pt-BR" sz="3600" b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Orientação: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283273" y="2001615"/>
            <a:ext cx="432117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400" dirty="0" err="1">
                <a:latin typeface="+mn-lt"/>
                <a:cs typeface="Arial" charset="0"/>
              </a:rPr>
              <a:t>Capacidade</a:t>
            </a:r>
            <a:r>
              <a:rPr lang="en-US" sz="2400" dirty="0">
                <a:latin typeface="+mn-lt"/>
                <a:cs typeface="Arial" charset="0"/>
              </a:rPr>
              <a:t> de </a:t>
            </a:r>
            <a:r>
              <a:rPr lang="en-US" sz="2400" dirty="0" err="1">
                <a:latin typeface="+mn-lt"/>
                <a:cs typeface="Arial" charset="0"/>
              </a:rPr>
              <a:t>manter</a:t>
            </a:r>
            <a:r>
              <a:rPr lang="en-US" sz="2400" dirty="0">
                <a:latin typeface="+mn-lt"/>
                <a:cs typeface="Arial" charset="0"/>
              </a:rPr>
              <a:t> as </a:t>
            </a:r>
            <a:r>
              <a:rPr lang="en-US" sz="2400" dirty="0" err="1">
                <a:latin typeface="+mn-lt"/>
                <a:cs typeface="Arial" charset="0"/>
              </a:rPr>
              <a:t>pessoas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conhecedoras</a:t>
            </a:r>
            <a:r>
              <a:rPr lang="en-US" sz="2400" dirty="0">
                <a:latin typeface="+mn-lt"/>
                <a:cs typeface="Arial" charset="0"/>
              </a:rPr>
              <a:t> de </a:t>
            </a:r>
            <a:r>
              <a:rPr lang="en-US" sz="2400" dirty="0" err="1">
                <a:latin typeface="+mn-lt"/>
                <a:cs typeface="Arial" charset="0"/>
              </a:rPr>
              <a:t>seu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papel</a:t>
            </a:r>
            <a:r>
              <a:rPr lang="en-US" sz="2400" dirty="0">
                <a:latin typeface="+mn-lt"/>
                <a:cs typeface="Arial" charset="0"/>
              </a:rPr>
              <a:t> e </a:t>
            </a:r>
            <a:r>
              <a:rPr lang="en-US" sz="2400" dirty="0" err="1">
                <a:latin typeface="+mn-lt"/>
                <a:cs typeface="Arial" charset="0"/>
              </a:rPr>
              <a:t>responsabilidades</a:t>
            </a:r>
            <a:r>
              <a:rPr lang="en-US" sz="2400" dirty="0">
                <a:latin typeface="+mn-lt"/>
                <a:cs typeface="Arial" charset="0"/>
              </a:rPr>
              <a:t>, </a:t>
            </a:r>
            <a:r>
              <a:rPr lang="en-US" sz="2400" dirty="0" err="1">
                <a:latin typeface="+mn-lt"/>
                <a:cs typeface="Arial" charset="0"/>
              </a:rPr>
              <a:t>sempre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comprometidas</a:t>
            </a:r>
            <a:r>
              <a:rPr lang="en-US" sz="2400" dirty="0">
                <a:latin typeface="+mn-lt"/>
                <a:cs typeface="Arial" charset="0"/>
              </a:rPr>
              <a:t> com </a:t>
            </a:r>
            <a:r>
              <a:rPr lang="en-US" sz="2400" dirty="0" err="1">
                <a:latin typeface="+mn-lt"/>
                <a:cs typeface="Arial" charset="0"/>
              </a:rPr>
              <a:t>suas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metas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individuais</a:t>
            </a:r>
            <a:r>
              <a:rPr lang="en-US" sz="2400" dirty="0">
                <a:latin typeface="+mn-lt"/>
                <a:cs typeface="Arial" charset="0"/>
              </a:rPr>
              <a:t> e </a:t>
            </a:r>
            <a:r>
              <a:rPr lang="en-US" sz="2400" dirty="0" err="1">
                <a:latin typeface="+mn-lt"/>
                <a:cs typeface="Arial" charset="0"/>
              </a:rPr>
              <a:t>coletivas</a:t>
            </a:r>
            <a:r>
              <a:rPr lang="en-US" sz="2400" dirty="0">
                <a:latin typeface="+mn-lt"/>
                <a:cs typeface="Arial" charset="0"/>
              </a:rPr>
              <a:t>, </a:t>
            </a:r>
            <a:r>
              <a:rPr lang="en-US" sz="2400" dirty="0" err="1">
                <a:latin typeface="+mn-lt"/>
                <a:cs typeface="Arial" charset="0"/>
              </a:rPr>
              <a:t>alinhadas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às</a:t>
            </a:r>
            <a:r>
              <a:rPr lang="en-US" sz="2400" dirty="0">
                <a:latin typeface="+mn-lt"/>
                <a:cs typeface="Arial" charset="0"/>
              </a:rPr>
              <a:t> </a:t>
            </a:r>
            <a:r>
              <a:rPr lang="en-US" sz="2400" dirty="0" err="1">
                <a:latin typeface="+mn-lt"/>
                <a:cs typeface="Arial" charset="0"/>
              </a:rPr>
              <a:t>estratégias</a:t>
            </a:r>
            <a:r>
              <a:rPr lang="en-US" sz="2400" dirty="0">
                <a:latin typeface="+mn-lt"/>
                <a:cs typeface="Arial" charset="0"/>
              </a:rPr>
              <a:t> da </a:t>
            </a:r>
            <a:r>
              <a:rPr lang="en-US" sz="2400" dirty="0" err="1">
                <a:latin typeface="+mn-lt"/>
                <a:cs typeface="Arial" charset="0"/>
              </a:rPr>
              <a:t>empresa</a:t>
            </a:r>
            <a:r>
              <a:rPr lang="en-US" sz="2400" dirty="0">
                <a:latin typeface="+mn-lt"/>
                <a:cs typeface="Arial" charset="0"/>
              </a:rPr>
              <a:t>.</a:t>
            </a:r>
          </a:p>
          <a:p>
            <a:pPr algn="r">
              <a:defRPr/>
            </a:pPr>
            <a:endParaRPr lang="en-US" sz="2400" dirty="0">
              <a:latin typeface="+mn-lt"/>
              <a:cs typeface="Arial" charset="0"/>
            </a:endParaRPr>
          </a:p>
          <a:p>
            <a:pPr algn="r">
              <a:defRPr/>
            </a:pPr>
            <a:r>
              <a:rPr lang="en-US" sz="2800" b="1" dirty="0" err="1">
                <a:solidFill>
                  <a:srgbClr val="006600"/>
                </a:solidFill>
                <a:latin typeface="+mn-lt"/>
                <a:cs typeface="Arial" charset="0"/>
              </a:rPr>
              <a:t>Foco</a:t>
            </a:r>
            <a:r>
              <a:rPr lang="en-US" sz="2800" b="1" dirty="0">
                <a:solidFill>
                  <a:srgbClr val="006600"/>
                </a:solidFill>
                <a:latin typeface="+mn-lt"/>
                <a:cs typeface="Arial" charset="0"/>
              </a:rPr>
              <a:t>: </a:t>
            </a:r>
            <a:r>
              <a:rPr lang="en-US" sz="2800" dirty="0" err="1">
                <a:latin typeface="+mn-lt"/>
                <a:cs typeface="Arial" charset="0"/>
              </a:rPr>
              <a:t>Estratégia</a:t>
            </a:r>
            <a:endParaRPr lang="en-US" sz="2800" dirty="0">
              <a:latin typeface="+mn-lt"/>
              <a:cs typeface="Arial" charset="0"/>
            </a:endParaRPr>
          </a:p>
        </p:txBody>
      </p:sp>
      <p:pic>
        <p:nvPicPr>
          <p:cNvPr id="6" name="Picture 2" descr="http://blog.cancaonova.com/theresacalonge/files/2012/03/bussola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08709"/>
            <a:ext cx="4352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Papel do Líder na Comunicação Direta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8860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Comunicação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2698625" y="2277392"/>
            <a:ext cx="2879725" cy="273685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4065463" y="2277392"/>
            <a:ext cx="2881312" cy="2736850"/>
          </a:xfrm>
          <a:prstGeom prst="ellipse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2770063" y="3491830"/>
            <a:ext cx="1295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accent3">
                    <a:lumMod val="50000"/>
                  </a:schemeClr>
                </a:solidFill>
              </a:rPr>
              <a:t>GESTÃO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578350" y="3491830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800" b="1">
                <a:solidFill>
                  <a:srgbClr val="FF9900"/>
                </a:solidFill>
                <a:latin typeface="Arial" charset="0"/>
              </a:rPr>
              <a:t>CULTURA</a:t>
            </a:r>
          </a:p>
        </p:txBody>
      </p:sp>
      <p:sp>
        <p:nvSpPr>
          <p:cNvPr id="30" name="CaixaDeTexto 29"/>
          <p:cNvSpPr txBox="1">
            <a:spLocks noChangeArrowheads="1"/>
          </p:cNvSpPr>
          <p:nvPr/>
        </p:nvSpPr>
        <p:spPr bwMode="auto">
          <a:xfrm>
            <a:off x="3851150" y="3428330"/>
            <a:ext cx="1935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7030A0"/>
                </a:solidFill>
                <a:latin typeface="Arial" charset="0"/>
              </a:rPr>
              <a:t>COMUNICAÇÃO INTERNA</a:t>
            </a:r>
          </a:p>
        </p:txBody>
      </p:sp>
      <p:sp>
        <p:nvSpPr>
          <p:cNvPr id="31" name="Seta para a direita 30"/>
          <p:cNvSpPr/>
          <p:nvPr/>
        </p:nvSpPr>
        <p:spPr>
          <a:xfrm>
            <a:off x="5938713" y="5569421"/>
            <a:ext cx="503237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2" name="Seta para a direita 31"/>
          <p:cNvSpPr/>
          <p:nvPr/>
        </p:nvSpPr>
        <p:spPr>
          <a:xfrm rot="10800000">
            <a:off x="3057400" y="5569421"/>
            <a:ext cx="504825" cy="21590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3" name="CaixaDeTexto 32"/>
          <p:cNvSpPr txBox="1">
            <a:spLocks noChangeArrowheads="1"/>
          </p:cNvSpPr>
          <p:nvPr/>
        </p:nvSpPr>
        <p:spPr bwMode="auto">
          <a:xfrm>
            <a:off x="3417763" y="5353521"/>
            <a:ext cx="27368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C00000"/>
                </a:solidFill>
                <a:latin typeface="Arial" charset="0"/>
              </a:rPr>
              <a:t>MENOR INTERSECÇÃO: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C00000"/>
                </a:solidFill>
                <a:latin typeface="Arial" charset="0"/>
              </a:rPr>
              <a:t>Deficiência e baixa capacidade de realização</a:t>
            </a:r>
          </a:p>
        </p:txBody>
      </p:sp>
      <p:sp>
        <p:nvSpPr>
          <p:cNvPr id="34" name="Seta para a direita 33"/>
          <p:cNvSpPr/>
          <p:nvPr/>
        </p:nvSpPr>
        <p:spPr>
          <a:xfrm rot="10800000">
            <a:off x="5938713" y="1557239"/>
            <a:ext cx="503237" cy="21590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5" name="Seta para a direita 34"/>
          <p:cNvSpPr/>
          <p:nvPr/>
        </p:nvSpPr>
        <p:spPr>
          <a:xfrm>
            <a:off x="3057400" y="1557239"/>
            <a:ext cx="504825" cy="215900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36" name="CaixaDeTexto 35"/>
          <p:cNvSpPr txBox="1">
            <a:spLocks noChangeArrowheads="1"/>
          </p:cNvSpPr>
          <p:nvPr/>
        </p:nvSpPr>
        <p:spPr bwMode="auto">
          <a:xfrm>
            <a:off x="3417763" y="1412776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6600"/>
                </a:solidFill>
                <a:latin typeface="Arial" charset="0"/>
              </a:rPr>
              <a:t>MAIOR INTERSECÇÃO: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400" b="1">
                <a:solidFill>
                  <a:srgbClr val="006600"/>
                </a:solidFill>
                <a:latin typeface="Arial" charset="0"/>
              </a:rPr>
              <a:t>Maturidade e Efetividade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250700" y="2275805"/>
            <a:ext cx="14398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SIGNOS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7091238" y="2275805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SIGNIFICANTES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250700" y="2956842"/>
            <a:ext cx="14398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CRITÉRIOS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7091238" y="2956842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MOTIVOS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250700" y="3675980"/>
            <a:ext cx="25209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COMPORTAMENTOS</a:t>
            </a:r>
            <a:endParaRPr lang="pt-BR" sz="20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7091238" y="3675980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i="1" dirty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SENSAÇÕES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250700" y="4396705"/>
            <a:ext cx="1871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RACIONAL</a:t>
            </a:r>
            <a:endParaRPr lang="pt-BR" sz="20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7091238" y="4396705"/>
            <a:ext cx="1873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pt-BR" sz="2000" i="1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EMOCIONAL</a:t>
            </a:r>
            <a:endParaRPr lang="pt-BR" sz="2000" i="1" dirty="0">
              <a:solidFill>
                <a:schemeClr val="bg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298575" y="4004592"/>
            <a:ext cx="5040313" cy="10604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b="1" dirty="0">
                <a:latin typeface="Helvetica65-Medium" panose="020B0600000000000000" pitchFamily="34" charset="0"/>
              </a:rPr>
              <a:t> A COMUNICAÇÃO QUE FAZ SENTIDO É AQUELA QUE FAZ SENTIR!</a:t>
            </a:r>
          </a:p>
        </p:txBody>
      </p:sp>
    </p:spTree>
    <p:extLst>
      <p:ext uri="{BB962C8B-B14F-4D97-AF65-F5344CB8AC3E}">
        <p14:creationId xmlns:p14="http://schemas.microsoft.com/office/powerpoint/2010/main" val="10490594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 rot="20316504">
            <a:off x="-1350866" y="2736356"/>
            <a:ext cx="11953328" cy="136815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600" dirty="0" smtClean="0">
                <a:latin typeface="Adobe Gothic Std B" pitchFamily="34" charset="-128"/>
                <a:ea typeface="Adobe Gothic Std B" pitchFamily="34" charset="-128"/>
              </a:rPr>
              <a:t>Que tal percorrermos juntos o caminho traçado neste mapa?</a:t>
            </a:r>
            <a:endParaRPr lang="pt-BR" sz="2600" dirty="0"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Breve histórico do PE no PJSC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536" y="1196752"/>
            <a:ext cx="852455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Desde 2000  utiliza a ferramenta do Planejamento Estratégico, quando realizou o diagnóstico inicial com visitas às comarcas.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Em 2006 inserção da metodologia do BSC.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Revisão em 2009, passando a ser referência no CNJ</a:t>
            </a:r>
            <a:r>
              <a:rPr lang="pt-BR" sz="2000" dirty="0" smtClean="0">
                <a:latin typeface="+mn-lt"/>
              </a:rPr>
              <a:t> (Resolução 70)</a:t>
            </a:r>
            <a:r>
              <a:rPr lang="pt-BR" sz="2400" dirty="0" smtClean="0">
                <a:latin typeface="+mn-lt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Nova revisão em 2014, quando realizou amplo diagnóstico junto às partes interessadas, com quase 2000 participantes  dos públicos interno e externo </a:t>
            </a:r>
            <a:r>
              <a:rPr lang="pt-BR" sz="2000" dirty="0" smtClean="0">
                <a:latin typeface="+mn-lt"/>
              </a:rPr>
              <a:t>(resolução 198 do CNJ)</a:t>
            </a:r>
            <a:r>
              <a:rPr lang="pt-BR" sz="2400" dirty="0" smtClean="0">
                <a:latin typeface="+mn-lt"/>
              </a:rPr>
              <a:t>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Também em 2014 realizou workshop com 120 colaboradores para construção do novo mapa.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827584" y="5397023"/>
            <a:ext cx="71287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400" b="1" dirty="0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Este Planejamento Estratégico pertence ao PJSC e seus colaboradores, e o protagonismo é um papel de todos.</a:t>
            </a:r>
            <a:endParaRPr lang="pt-BR" altLang="pt-BR" sz="2400" dirty="0">
              <a:latin typeface="Helvetica-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11023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9831"/>
            <a:ext cx="9151565" cy="846543"/>
          </a:xfrm>
          <a:prstGeom prst="rect">
            <a:avLst/>
          </a:prstGeom>
          <a:solidFill>
            <a:srgbClr val="E0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Planejamento nas nossas vidas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60904" y="1535301"/>
            <a:ext cx="4791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Se toda ação gera uma reação, toda ação </a:t>
            </a:r>
            <a:r>
              <a:rPr lang="pt-BR" sz="4400" b="1" dirty="0" smtClean="0">
                <a:solidFill>
                  <a:srgbClr val="DD3134"/>
                </a:solidFill>
                <a:latin typeface="+mn-lt"/>
              </a:rPr>
              <a:t>planejada 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gera uma reação </a:t>
            </a:r>
            <a:r>
              <a:rPr lang="pt-BR" sz="4400" b="1" dirty="0" smtClean="0">
                <a:solidFill>
                  <a:srgbClr val="DD3134"/>
                </a:solidFill>
                <a:latin typeface="+mn-lt"/>
              </a:rPr>
              <a:t>esperada</a:t>
            </a:r>
            <a:r>
              <a:rPr lang="pt-BR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.</a:t>
            </a:r>
            <a:endParaRPr lang="pt-BR" sz="4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pic>
        <p:nvPicPr>
          <p:cNvPr id="3075" name="Picture 3" descr="C:\Users\Daniel\Downloads\new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402" y="3274238"/>
            <a:ext cx="3333831" cy="333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7730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Princípios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0" y="836712"/>
            <a:ext cx="6156325" cy="28803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9" name="CaixaDeTexto 10"/>
          <p:cNvSpPr txBox="1">
            <a:spLocks noChangeArrowheads="1"/>
          </p:cNvSpPr>
          <p:nvPr/>
        </p:nvSpPr>
        <p:spPr bwMode="auto">
          <a:xfrm>
            <a:off x="250825" y="980728"/>
            <a:ext cx="482523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400" dirty="0" smtClean="0">
                <a:solidFill>
                  <a:srgbClr val="7030A0"/>
                </a:solidFill>
                <a:latin typeface="Helvetica65-Medium" pitchFamily="34" charset="0"/>
              </a:rPr>
              <a:t>A organização pensada de dentro para fora</a:t>
            </a:r>
            <a:endParaRPr lang="pt-BR" altLang="pt-BR" sz="2400" dirty="0">
              <a:solidFill>
                <a:srgbClr val="7030A0"/>
              </a:solidFill>
              <a:latin typeface="Helvetica65-Medium" pitchFamily="34" charset="0"/>
            </a:endParaRPr>
          </a:p>
        </p:txBody>
      </p:sp>
      <p:sp>
        <p:nvSpPr>
          <p:cNvPr id="20" name="Retângulo 1"/>
          <p:cNvSpPr>
            <a:spLocks noChangeArrowheads="1"/>
          </p:cNvSpPr>
          <p:nvPr/>
        </p:nvSpPr>
        <p:spPr bwMode="auto">
          <a:xfrm>
            <a:off x="250825" y="1889001"/>
            <a:ext cx="496924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2000" dirty="0">
                <a:latin typeface="Helvetica-Light" pitchFamily="34" charset="0"/>
                <a:cs typeface="Arial" pitchFamily="34" charset="0"/>
              </a:rPr>
              <a:t>A qualidade da relação de uma </a:t>
            </a:r>
            <a:r>
              <a:rPr lang="pt-BR" sz="2000" dirty="0" smtClean="0">
                <a:latin typeface="Helvetica-Light" pitchFamily="34" charset="0"/>
                <a:cs typeface="Arial" pitchFamily="34" charset="0"/>
              </a:rPr>
              <a:t>organização com </a:t>
            </a:r>
            <a:r>
              <a:rPr lang="pt-BR" sz="2000" dirty="0">
                <a:latin typeface="Helvetica-Light" pitchFamily="34" charset="0"/>
                <a:cs typeface="Arial" pitchFamily="34" charset="0"/>
              </a:rPr>
              <a:t>seu mercado, clientes e consumidores, é um reflexo direto da qualidade do relacionamento com seus colaboradores. 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Helvetica-Light" pitchFamily="34" charset="0"/>
              <a:cs typeface="+mn-cs"/>
            </a:endParaRPr>
          </a:p>
        </p:txBody>
      </p:sp>
      <p:pic>
        <p:nvPicPr>
          <p:cNvPr id="22" name="Picture 12" descr="C:\Users\Daniel\AppData\Local\Microsoft\Windows\Temporary Internet Files\Content.IE5\3QDXU2HW\shutterstock_903773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507" y="836712"/>
            <a:ext cx="375149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0"/>
          <p:cNvSpPr txBox="1">
            <a:spLocks noChangeArrowheads="1"/>
          </p:cNvSpPr>
          <p:nvPr/>
        </p:nvSpPr>
        <p:spPr bwMode="auto">
          <a:xfrm>
            <a:off x="4139951" y="3933502"/>
            <a:ext cx="475322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400" dirty="0" smtClean="0">
                <a:solidFill>
                  <a:srgbClr val="7030A0"/>
                </a:solidFill>
                <a:latin typeface="Helvetica65-Medium" pitchFamily="34" charset="0"/>
              </a:rPr>
              <a:t>A </a:t>
            </a:r>
            <a:r>
              <a:rPr lang="pt-BR" altLang="pt-BR" sz="2400" dirty="0">
                <a:solidFill>
                  <a:srgbClr val="7030A0"/>
                </a:solidFill>
                <a:latin typeface="Helvetica65-Medium" pitchFamily="34" charset="0"/>
              </a:rPr>
              <a:t>decisão correta é a menor fração divisível da estratégia</a:t>
            </a:r>
          </a:p>
        </p:txBody>
      </p:sp>
      <p:sp>
        <p:nvSpPr>
          <p:cNvPr id="24" name="Retângulo 1"/>
          <p:cNvSpPr>
            <a:spLocks noChangeArrowheads="1"/>
          </p:cNvSpPr>
          <p:nvPr/>
        </p:nvSpPr>
        <p:spPr bwMode="auto">
          <a:xfrm>
            <a:off x="3923928" y="4971182"/>
            <a:ext cx="500576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  <a:defRPr/>
            </a:pPr>
            <a:r>
              <a:rPr lang="pt-BR" sz="1900" dirty="0">
                <a:latin typeface="Helvetica-Light" pitchFamily="34" charset="0"/>
                <a:cs typeface="Arial" pitchFamily="34" charset="0"/>
              </a:rPr>
              <a:t>O ato é uma expressão do desejo. As pessoas estão nas empresas para tomarem decisões. Elas significam a estratégia empresarial colocada em prática, é dessa forma que o engajamento se revela.</a:t>
            </a:r>
            <a:endParaRPr lang="pt-BR" sz="1900" dirty="0">
              <a:solidFill>
                <a:schemeClr val="accent1">
                  <a:lumMod val="75000"/>
                </a:schemeClr>
              </a:solidFill>
              <a:latin typeface="Helvetica-Light" pitchFamily="34" charset="0"/>
              <a:cs typeface="+mn-cs"/>
            </a:endParaRPr>
          </a:p>
        </p:txBody>
      </p:sp>
      <p:pic>
        <p:nvPicPr>
          <p:cNvPr id="5124" name="Picture 4" descr="C:\Users\Daniel\Downloads\xadrez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-18264"/>
          <a:stretch/>
        </p:blipFill>
        <p:spPr bwMode="auto">
          <a:xfrm>
            <a:off x="-36512" y="3717032"/>
            <a:ext cx="473719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Princípios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12" name="Picture 2" descr="C:\Users\Daniel\AppData\Local\Microsoft\Windows\Temporary Internet Files\Content.IE5\AKPUQ1OH\shutterstock_72338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64172"/>
            <a:ext cx="345757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tângulo 1"/>
          <p:cNvSpPr>
            <a:spLocks noChangeArrowheads="1"/>
          </p:cNvSpPr>
          <p:nvPr/>
        </p:nvSpPr>
        <p:spPr bwMode="auto">
          <a:xfrm>
            <a:off x="5471343" y="1412776"/>
            <a:ext cx="3349129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pt-BR" altLang="pt-BR" sz="2800" b="1" dirty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Tão importante quanto falar às pessoas é ouvi-las.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Helvetica-Light" pitchFamily="34" charset="0"/>
              </a:rPr>
              <a:t> O colaborador é o público mais crítico e complexo das organizações, porque ele se relaciona com a realidade da marca, não com a promessa.</a:t>
            </a:r>
          </a:p>
        </p:txBody>
      </p:sp>
      <p:sp>
        <p:nvSpPr>
          <p:cNvPr id="14" name="Retângulo 1"/>
          <p:cNvSpPr>
            <a:spLocks noChangeArrowheads="1"/>
          </p:cNvSpPr>
          <p:nvPr/>
        </p:nvSpPr>
        <p:spPr bwMode="auto">
          <a:xfrm>
            <a:off x="213817" y="1340768"/>
            <a:ext cx="3350071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pt-BR" sz="2800" b="1" dirty="0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A </a:t>
            </a:r>
            <a:r>
              <a:rPr lang="en-US" alt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comunicação</a:t>
            </a:r>
            <a:r>
              <a:rPr lang="en-US" altLang="pt-BR" sz="2800" b="1" dirty="0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 </a:t>
            </a:r>
            <a:r>
              <a:rPr lang="en-US" alt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efetiva</a:t>
            </a:r>
            <a:r>
              <a:rPr lang="en-US" altLang="pt-BR" sz="2800" b="1" dirty="0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 </a:t>
            </a:r>
            <a:r>
              <a:rPr lang="en-US" altLang="pt-BR" sz="2800" b="1" dirty="0" err="1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precisa</a:t>
            </a:r>
            <a:r>
              <a:rPr lang="en-US" altLang="pt-BR" sz="2800" b="1" dirty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, antes, </a:t>
            </a:r>
            <a:r>
              <a:rPr lang="en-US" altLang="pt-BR" sz="2800" b="1" dirty="0" err="1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ser</a:t>
            </a:r>
            <a:r>
              <a:rPr lang="en-US" altLang="pt-BR" sz="2800" b="1" dirty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 </a:t>
            </a:r>
            <a:r>
              <a:rPr lang="en-US" altLang="pt-BR" sz="2800" b="1" dirty="0" err="1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afetiva</a:t>
            </a:r>
            <a:r>
              <a:rPr lang="en-US" altLang="pt-BR" sz="2800" b="1" dirty="0" smtClean="0">
                <a:solidFill>
                  <a:schemeClr val="accent6">
                    <a:lumMod val="75000"/>
                  </a:schemeClr>
                </a:solidFill>
                <a:latin typeface="Helvetica65-Medium" panose="020B0600000000000000" pitchFamily="34" charset="0"/>
              </a:rPr>
              <a:t>.</a:t>
            </a:r>
            <a:endParaRPr lang="en-US" altLang="pt-BR" sz="2800" b="1" dirty="0">
              <a:solidFill>
                <a:schemeClr val="accent6">
                  <a:lumMod val="75000"/>
                </a:schemeClr>
              </a:solidFill>
              <a:latin typeface="Helvetica65-Medium" panose="020B0600000000000000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pt-BR" sz="2000" dirty="0" smtClean="0">
                <a:latin typeface="Helvetica-Light" pitchFamily="34" charset="0"/>
              </a:rPr>
              <a:t>A </a:t>
            </a:r>
            <a:r>
              <a:rPr lang="en-US" altLang="pt-BR" sz="2000" dirty="0" err="1">
                <a:latin typeface="Helvetica-Light" pitchFamily="34" charset="0"/>
              </a:rPr>
              <a:t>chave</a:t>
            </a:r>
            <a:r>
              <a:rPr lang="en-US" altLang="pt-BR" sz="2000" dirty="0">
                <a:latin typeface="Helvetica-Light" pitchFamily="34" charset="0"/>
              </a:rPr>
              <a:t> para o </a:t>
            </a:r>
            <a:r>
              <a:rPr lang="en-US" altLang="pt-BR" sz="2000" dirty="0" err="1">
                <a:latin typeface="Helvetica-Light" pitchFamily="34" charset="0"/>
              </a:rPr>
              <a:t>engajamento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pouco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smtClean="0">
                <a:latin typeface="Helvetica-Light" pitchFamily="34" charset="0"/>
              </a:rPr>
              <a:t>    reside </a:t>
            </a:r>
            <a:r>
              <a:rPr lang="en-US" altLang="pt-BR" sz="2000" dirty="0" err="1">
                <a:latin typeface="Helvetica-Light" pitchFamily="34" charset="0"/>
              </a:rPr>
              <a:t>em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remuneração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smtClean="0">
                <a:latin typeface="Helvetica-Light" pitchFamily="34" charset="0"/>
              </a:rPr>
              <a:t>     </a:t>
            </a:r>
            <a:r>
              <a:rPr lang="en-US" altLang="pt-BR" sz="2000" dirty="0" err="1" smtClean="0">
                <a:latin typeface="Helvetica-Light" pitchFamily="34" charset="0"/>
              </a:rPr>
              <a:t>ou</a:t>
            </a:r>
            <a:r>
              <a:rPr lang="en-US" altLang="pt-BR" sz="2000" dirty="0" smtClean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benefícios</a:t>
            </a:r>
            <a:r>
              <a:rPr lang="en-US" altLang="pt-BR" sz="2000" dirty="0">
                <a:latin typeface="Helvetica-Light" pitchFamily="34" charset="0"/>
              </a:rPr>
              <a:t>, </a:t>
            </a:r>
            <a:r>
              <a:rPr lang="en-US" altLang="pt-BR" sz="2000" dirty="0" err="1">
                <a:latin typeface="Helvetica-Light" pitchFamily="34" charset="0"/>
              </a:rPr>
              <a:t>ela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está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principalmente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na</a:t>
            </a:r>
            <a:r>
              <a:rPr lang="en-US" altLang="pt-BR" sz="2000" dirty="0">
                <a:latin typeface="Helvetica-Light" pitchFamily="34" charset="0"/>
              </a:rPr>
              <a:t> forma </a:t>
            </a:r>
            <a:r>
              <a:rPr lang="en-US" altLang="pt-BR" sz="2000" dirty="0" err="1">
                <a:latin typeface="Helvetica-Light" pitchFamily="34" charset="0"/>
              </a:rPr>
              <a:t>como</a:t>
            </a:r>
            <a:r>
              <a:rPr lang="en-US" altLang="pt-BR" sz="2000" dirty="0">
                <a:latin typeface="Helvetica-Light" pitchFamily="34" charset="0"/>
              </a:rPr>
              <a:t> as </a:t>
            </a:r>
            <a:r>
              <a:rPr lang="en-US" altLang="pt-BR" sz="2000" dirty="0" err="1">
                <a:latin typeface="Helvetica-Light" pitchFamily="34" charset="0"/>
              </a:rPr>
              <a:t>pessoas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percebem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aquilo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que</a:t>
            </a:r>
            <a:r>
              <a:rPr lang="en-US" altLang="pt-BR" sz="2000" dirty="0">
                <a:latin typeface="Helvetica-Light" pitchFamily="34" charset="0"/>
              </a:rPr>
              <a:t> a </a:t>
            </a:r>
            <a:r>
              <a:rPr lang="en-US" altLang="pt-BR" sz="2000" dirty="0" err="1">
                <a:latin typeface="Helvetica-Light" pitchFamily="34" charset="0"/>
              </a:rPr>
              <a:t>empresa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oferece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em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smtClean="0">
                <a:latin typeface="Helvetica-Light" pitchFamily="34" charset="0"/>
              </a:rPr>
              <a:t>     </a:t>
            </a:r>
            <a:r>
              <a:rPr lang="en-US" altLang="pt-BR" sz="2000" dirty="0" err="1" smtClean="0">
                <a:latin typeface="Helvetica-Light" pitchFamily="34" charset="0"/>
              </a:rPr>
              <a:t>troca</a:t>
            </a:r>
            <a:r>
              <a:rPr lang="en-US" altLang="pt-BR" sz="2000" dirty="0" smtClean="0">
                <a:latin typeface="Helvetica-Light" pitchFamily="34" charset="0"/>
              </a:rPr>
              <a:t> </a:t>
            </a:r>
            <a:r>
              <a:rPr lang="en-US" altLang="pt-BR" sz="2000" dirty="0">
                <a:latin typeface="Helvetica-Light" pitchFamily="34" charset="0"/>
              </a:rPr>
              <a:t>de </a:t>
            </a:r>
            <a:r>
              <a:rPr lang="en-US" altLang="pt-BR" sz="2000" dirty="0" err="1">
                <a:latin typeface="Helvetica-Light" pitchFamily="34" charset="0"/>
              </a:rPr>
              <a:t>seu</a:t>
            </a:r>
            <a:r>
              <a:rPr lang="en-US" altLang="pt-BR" sz="2000" dirty="0">
                <a:latin typeface="Helvetica-Light" pitchFamily="34" charset="0"/>
              </a:rPr>
              <a:t> </a:t>
            </a:r>
            <a:r>
              <a:rPr lang="en-US" altLang="pt-BR" sz="2000" dirty="0" err="1">
                <a:latin typeface="Helvetica-Light" pitchFamily="34" charset="0"/>
              </a:rPr>
              <a:t>trabalho</a:t>
            </a:r>
            <a:r>
              <a:rPr lang="en-US" altLang="pt-BR" sz="2000" dirty="0">
                <a:latin typeface="Helvetica-Light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04594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" y="1268760"/>
            <a:ext cx="8148045" cy="9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Missão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95536" y="2708920"/>
            <a:ext cx="852455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dirty="0" smtClean="0">
                <a:solidFill>
                  <a:srgbClr val="DD3134"/>
                </a:solidFill>
                <a:latin typeface="Adobe Gothic Std B" pitchFamily="34" charset="-128"/>
                <a:ea typeface="Adobe Gothic Std B" pitchFamily="34" charset="-128"/>
              </a:rPr>
              <a:t>Para relembrar: O que é Missão?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i="1" dirty="0"/>
              <a:t>S</a:t>
            </a:r>
            <a:r>
              <a:rPr lang="pt-BR" sz="2800" i="1" dirty="0" smtClean="0"/>
              <a:t>ignifica </a:t>
            </a:r>
            <a:r>
              <a:rPr lang="pt-BR" sz="2800" i="1" dirty="0"/>
              <a:t>o propósito de existir da organização, aquilo que ela faz, sua essência e a forma como agrega valor à sociedade.</a:t>
            </a:r>
            <a:endParaRPr lang="pt-BR" sz="2800" dirty="0" smtClean="0">
              <a:latin typeface="+mn-lt"/>
            </a:endParaRP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007706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" y="1268760"/>
            <a:ext cx="8148045" cy="9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Missão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3" name="Conector reto 2"/>
          <p:cNvCxnSpPr/>
          <p:nvPr/>
        </p:nvCxnSpPr>
        <p:spPr>
          <a:xfrm>
            <a:off x="4067944" y="1916832"/>
            <a:ext cx="129614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2627784" y="1916832"/>
            <a:ext cx="1440160" cy="11637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95536" y="3080568"/>
            <a:ext cx="8524552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+mn-lt"/>
              </a:rPr>
              <a:t>O que significa humanização para nós?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n-lt"/>
              </a:rPr>
              <a:t>Como podemos humanizar o relacionamento entre colegas, entre setores, entre Tribunal e Comarcas, </a:t>
            </a:r>
            <a:r>
              <a:rPr lang="pt-BR" sz="2800" dirty="0" err="1" smtClean="0">
                <a:latin typeface="+mn-lt"/>
              </a:rPr>
              <a:t>etc</a:t>
            </a:r>
            <a:r>
              <a:rPr lang="pt-BR" sz="2800" dirty="0" smtClean="0">
                <a:latin typeface="+mn-lt"/>
              </a:rPr>
              <a:t>?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755576" y="532501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transparência, a proximidade, o diálogo franco e aberto, a gentileza, e o foco nas pessoas.</a:t>
            </a:r>
            <a:endParaRPr lang="pt-BR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22" name="Grupo 21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23" name="Retângulo 22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158508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" y="1268760"/>
            <a:ext cx="8148045" cy="9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Missão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2" name="Conector reto 11"/>
          <p:cNvCxnSpPr/>
          <p:nvPr/>
        </p:nvCxnSpPr>
        <p:spPr>
          <a:xfrm>
            <a:off x="5868144" y="1916832"/>
            <a:ext cx="10801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4427984" y="1916832"/>
            <a:ext cx="1440160" cy="116373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95536" y="3080568"/>
            <a:ext cx="8524552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800" b="1" dirty="0" smtClean="0">
                <a:latin typeface="+mn-lt"/>
              </a:rPr>
              <a:t>O que significa efetividade para nós?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n-lt"/>
              </a:rPr>
              <a:t>Para ser efetivo é preciso ser também afetivo?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+mn-lt"/>
              </a:rPr>
              <a:t>Como podemos tornar o nosso trabalho mais efetivo?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8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5157192"/>
            <a:ext cx="75386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trabalho em equipe, o foco em resultados, o comprometimento das colaboradores com o trabalho, e a busca de um desempenho superior. Efetividade requer otimização de recursos.</a:t>
            </a:r>
            <a:endParaRPr lang="pt-BR" sz="23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20" name="Retângulo 19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13030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1" y="1268760"/>
            <a:ext cx="8148045" cy="948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Missão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14" name="Conector reto 13"/>
          <p:cNvCxnSpPr/>
          <p:nvPr/>
        </p:nvCxnSpPr>
        <p:spPr>
          <a:xfrm>
            <a:off x="4572000" y="2204864"/>
            <a:ext cx="183620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 flipH="1">
            <a:off x="3563888" y="2196910"/>
            <a:ext cx="1008112" cy="51201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395536" y="2708920"/>
            <a:ext cx="852455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600" b="1" dirty="0" smtClean="0">
                <a:latin typeface="+mn-lt"/>
              </a:rPr>
              <a:t>É necessária a solução de conflitos internos para apoiar      a solução de conflitos entre as partes atendidas pelo Judiciário?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+mn-lt"/>
              </a:rPr>
              <a:t>Sabemos travar os bons conflitos ou na verdade nossa tendência é evitá-los?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600" dirty="0" smtClean="0">
                <a:latin typeface="+mn-lt"/>
              </a:rPr>
              <a:t>Qual a melhor forma de solucionar nossos conflitos internos?</a:t>
            </a:r>
          </a:p>
          <a:p>
            <a:pPr marL="342900" indent="-34290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600" dirty="0">
              <a:latin typeface="+mn-lt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55576" y="5838363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comunicação face a face e o feedback bilateralmente maduro. </a:t>
            </a:r>
            <a:endParaRPr lang="pt-BR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20" name="Retângulo 19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97561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" y="1268760"/>
            <a:ext cx="8148046" cy="9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Visão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95536" y="2708920"/>
            <a:ext cx="852455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dirty="0" smtClean="0">
                <a:solidFill>
                  <a:srgbClr val="DD3134"/>
                </a:solidFill>
                <a:latin typeface="Adobe Gothic Std B" pitchFamily="34" charset="-128"/>
                <a:ea typeface="Adobe Gothic Std B" pitchFamily="34" charset="-128"/>
              </a:rPr>
              <a:t>Para relembrar: O que é Visão?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i="1" dirty="0"/>
              <a:t>D</a:t>
            </a:r>
            <a:r>
              <a:rPr lang="pt-BR" sz="2800" i="1" dirty="0" smtClean="0"/>
              <a:t>etermina </a:t>
            </a:r>
            <a:r>
              <a:rPr lang="pt-BR" sz="2800" i="1" dirty="0"/>
              <a:t>o objetivo </a:t>
            </a:r>
            <a:r>
              <a:rPr lang="pt-BR" sz="2800" i="1" dirty="0" smtClean="0"/>
              <a:t>desafiador ao </a:t>
            </a:r>
            <a:r>
              <a:rPr lang="pt-BR" sz="2800" i="1" dirty="0"/>
              <a:t>qual o propósito se direciona, o destino </a:t>
            </a:r>
            <a:r>
              <a:rPr lang="pt-BR" sz="2800" i="1" dirty="0" smtClean="0"/>
              <a:t>que a organização </a:t>
            </a:r>
            <a:r>
              <a:rPr lang="pt-BR" sz="2800" i="1" dirty="0"/>
              <a:t>pretende </a:t>
            </a:r>
            <a:r>
              <a:rPr lang="pt-BR" sz="2800" i="1" dirty="0" smtClean="0"/>
              <a:t>chegar e </a:t>
            </a:r>
            <a:r>
              <a:rPr lang="pt-BR" sz="2800" i="1" dirty="0"/>
              <a:t>é orientada ao </a:t>
            </a:r>
            <a:r>
              <a:rPr lang="pt-BR" sz="2800" i="1" dirty="0" smtClean="0"/>
              <a:t>futuro, </a:t>
            </a:r>
            <a:r>
              <a:rPr lang="pt-BR" sz="2800" i="1" dirty="0"/>
              <a:t>uma vez atingida requer o estabelecimento de </a:t>
            </a:r>
            <a:r>
              <a:rPr lang="pt-BR" sz="2800" i="1" dirty="0" smtClean="0"/>
              <a:t>um novo desafio.</a:t>
            </a:r>
            <a:endParaRPr lang="pt-B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32648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" y="1268760"/>
            <a:ext cx="8148046" cy="93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Visão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4788024" y="2049240"/>
            <a:ext cx="288032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3635896" y="2049240"/>
            <a:ext cx="1152128" cy="6596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95535" y="2708920"/>
            <a:ext cx="84729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Você se sente exigido </a:t>
            </a:r>
            <a:r>
              <a:rPr lang="pt-BR" sz="2200" b="1" dirty="0" smtClean="0">
                <a:latin typeface="+mn-lt"/>
              </a:rPr>
              <a:t>ou </a:t>
            </a:r>
            <a:r>
              <a:rPr lang="pt-BR" sz="2200" b="1" dirty="0">
                <a:latin typeface="+mn-lt"/>
              </a:rPr>
              <a:t>desafiado por esta Visão?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Como </a:t>
            </a:r>
            <a:r>
              <a:rPr lang="pt-BR" sz="2200" b="1" dirty="0">
                <a:latin typeface="+mn-lt"/>
              </a:rPr>
              <a:t>você </a:t>
            </a:r>
            <a:r>
              <a:rPr lang="pt-BR" sz="2200" b="1" dirty="0" smtClean="0">
                <a:latin typeface="+mn-lt"/>
              </a:rPr>
              <a:t>quer </a:t>
            </a:r>
            <a:r>
              <a:rPr lang="pt-BR" sz="2200" b="1" dirty="0">
                <a:latin typeface="+mn-lt"/>
              </a:rPr>
              <a:t>que o </a:t>
            </a:r>
            <a:r>
              <a:rPr lang="pt-BR" sz="2200" b="1" dirty="0" smtClean="0">
                <a:latin typeface="+mn-lt"/>
              </a:rPr>
              <a:t>PJSC seja percebido pelo cidadão?</a:t>
            </a:r>
            <a:endParaRPr lang="pt-BR" sz="2200" b="1" dirty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Culturalmente somos ‘</a:t>
            </a:r>
            <a:r>
              <a:rPr lang="pt-BR" sz="2200" b="1" dirty="0" err="1" smtClean="0">
                <a:latin typeface="+mn-lt"/>
              </a:rPr>
              <a:t>resolvedores</a:t>
            </a:r>
            <a:r>
              <a:rPr lang="pt-BR" sz="2200" b="1" dirty="0" smtClean="0">
                <a:latin typeface="+mn-lt"/>
              </a:rPr>
              <a:t>’ ou ‘transferidores’ de problemas? Assumimos responsabilidades ou as encaminhamos?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deve ser a atitude dos colaboradores para que esta Visão seja atingida até 2020?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55576" y="5469031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atitude proativa, para o orgulho e o reconhecimento, para o prazer de superar a si mesmo diante dos desafios. </a:t>
            </a:r>
            <a:endParaRPr lang="pt-BR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5" name="Retângulo 4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9" name="CaixaDeTexto 8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51677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53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2780928"/>
            <a:ext cx="82809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>
                <a:latin typeface="+mn-lt"/>
              </a:rPr>
              <a:t>Nós atendemos o cidadão como gostamos de ser atendidos?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Como é um atendimento humanizado?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Tendo </a:t>
            </a:r>
            <a:r>
              <a:rPr lang="pt-BR" sz="2400" dirty="0">
                <a:latin typeface="+mn-lt"/>
              </a:rPr>
              <a:t>em vista que a justiça decidirá, via de regra, em benefício de uma das partes, como satisfazer o cidadão?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Quem determina a satisfação, nós mesmos ou o cidadão?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2844899" y="1340768"/>
            <a:ext cx="1799109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Cidadãos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1548755" y="1834238"/>
            <a:ext cx="1296144" cy="9466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55576" y="5406315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boa educação, a empatia, para a escuta atenta, para a </a:t>
            </a:r>
            <a:r>
              <a:rPr lang="pt-BR" sz="24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proatividade</a:t>
            </a:r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e clareza no fornecimento de informações. </a:t>
            </a:r>
            <a:endParaRPr lang="pt-BR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3" name="Retângulo 12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67012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2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6534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2996952"/>
            <a:ext cx="813690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Onde, ou em quem, começa a comunicação institucional?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Como </a:t>
            </a:r>
            <a:r>
              <a:rPr lang="pt-BR" sz="2400" dirty="0">
                <a:latin typeface="+mn-lt"/>
              </a:rPr>
              <a:t>está a imagem do PJSC com a Sociedade? Onde e como eu posso contribuir para melhorá-la?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Como deve ser a comunicação com as partes interessadas (a começar pelo cidadão) para cumprir os objetivos do PJSC?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4788024" y="1484784"/>
            <a:ext cx="1799109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Cidadãos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cxnSp>
        <p:nvCxnSpPr>
          <p:cNvPr id="9" name="Conector de seta reta 8"/>
          <p:cNvCxnSpPr/>
          <p:nvPr/>
        </p:nvCxnSpPr>
        <p:spPr>
          <a:xfrm flipH="1">
            <a:off x="2843808" y="1978254"/>
            <a:ext cx="1966340" cy="9466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755576" y="5406315"/>
            <a:ext cx="77223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responsabilidade de cada um pelo todo, entendendo que cada um é responsável pela comunicação em sua área de influência. </a:t>
            </a:r>
            <a:endParaRPr lang="pt-BR" sz="23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3" name="Retângulo 12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72953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-9831"/>
            <a:ext cx="9151565" cy="846543"/>
          </a:xfrm>
          <a:prstGeom prst="rect">
            <a:avLst/>
          </a:prstGeom>
          <a:solidFill>
            <a:srgbClr val="E031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Planejamento nas nossas vidas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3074" name="Picture 2" descr="C:\Users\Daniel\Downloads\boinh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859903"/>
            <a:ext cx="7821033" cy="140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2595676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A gente </a:t>
            </a:r>
            <a:r>
              <a:rPr lang="pt-BR" sz="2400" b="1" dirty="0" smtClean="0">
                <a:solidFill>
                  <a:srgbClr val="DD3134"/>
                </a:solidFill>
                <a:latin typeface="+mn-lt"/>
              </a:rPr>
              <a:t>planeja sem perceber</a:t>
            </a:r>
            <a:r>
              <a:rPr lang="pt-BR" sz="2400" dirty="0" smtClean="0">
                <a:latin typeface="+mn-lt"/>
              </a:rPr>
              <a:t>. Do instante em que acorda até fechar os olhos novamente. Ás vezes até planeja dormindo.</a:t>
            </a: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É constituído de </a:t>
            </a:r>
            <a:r>
              <a:rPr lang="pt-BR" sz="2400" b="1" dirty="0" smtClean="0">
                <a:solidFill>
                  <a:srgbClr val="DD3134"/>
                </a:solidFill>
                <a:latin typeface="+mn-lt"/>
              </a:rPr>
              <a:t>escolhas</a:t>
            </a:r>
            <a:r>
              <a:rPr lang="pt-BR" sz="2400" dirty="0" smtClean="0">
                <a:latin typeface="+mn-lt"/>
              </a:rPr>
              <a:t> e </a:t>
            </a:r>
            <a:r>
              <a:rPr lang="pt-BR" sz="2400" b="1" dirty="0" smtClean="0">
                <a:solidFill>
                  <a:srgbClr val="DD3134"/>
                </a:solidFill>
                <a:latin typeface="+mn-lt"/>
              </a:rPr>
              <a:t>renúncias</a:t>
            </a:r>
            <a:r>
              <a:rPr lang="pt-BR" sz="2400" dirty="0" smtClean="0">
                <a:latin typeface="+mn-lt"/>
              </a:rPr>
              <a:t>.</a:t>
            </a: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O foco é no</a:t>
            </a: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t-BR" sz="2400" b="1" dirty="0" smtClean="0">
                <a:solidFill>
                  <a:srgbClr val="DD3134"/>
                </a:solidFill>
                <a:latin typeface="+mn-lt"/>
              </a:rPr>
              <a:t>resultado</a:t>
            </a:r>
            <a:r>
              <a:rPr lang="pt-BR" sz="2400" dirty="0" smtClean="0">
                <a:latin typeface="+mn-lt"/>
              </a:rPr>
              <a:t>, não na tarefa.</a:t>
            </a: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  <a:p>
            <a:pPr marL="342900" indent="-342900">
              <a:buClr>
                <a:srgbClr val="DD3134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Planejamento não tem a ver com controle, tem a ver com </a:t>
            </a:r>
            <a:r>
              <a:rPr lang="pt-BR" sz="2400" b="1" dirty="0" smtClean="0">
                <a:solidFill>
                  <a:srgbClr val="DD3134"/>
                </a:solidFill>
                <a:latin typeface="+mn-lt"/>
              </a:rPr>
              <a:t>autonomia</a:t>
            </a:r>
            <a:r>
              <a:rPr lang="pt-BR" sz="2400" dirty="0" smtClean="0">
                <a:latin typeface="+mn-lt"/>
              </a:rPr>
              <a:t>. Ou você tem o seu planejamento, ou faz                parte  do plano de alguém.</a:t>
            </a:r>
            <a:endParaRPr lang="pt-BR" sz="2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43524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" y="1124744"/>
            <a:ext cx="8724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5" y="2708920"/>
            <a:ext cx="847291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Celeridade está relacionada à velocidade ou à qualidade (ou ambas?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Sabemos otimizar nossos recursos, principalmente o tempo?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Quanta energia e tempo nós dedicamos para o retrabalho?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Somos suficientemente efetivos em nosso trabalho? Como lidamos com as restrições e complexidades?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2699462" y="1252004"/>
            <a:ext cx="1799109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1619672" y="1720056"/>
            <a:ext cx="1079792" cy="98886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22100" y="5229200"/>
            <a:ext cx="7722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responsabilidade o trabalho em equipe, para a distinção clara entre celeridade e “correria”, para saber priorizar e administrar o tempo, e, para  a eliminação do retrabalho. </a:t>
            </a:r>
            <a:endParaRPr lang="pt-BR" sz="23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1" name="Retângulo 10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7" name="CaixaDeTexto 16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Serviços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8076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" y="1124744"/>
            <a:ext cx="8724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2708920"/>
            <a:ext cx="8352928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300" b="1" dirty="0" smtClean="0">
                <a:latin typeface="+mn-lt"/>
              </a:rPr>
              <a:t>Costumamos atuar de forma preventiva em nosso dia, atuando antecipadamente para evitar conflitos?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Temos uma cultura preventiva ou reativa em relação ao nosso jurisdicionado?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Temos suficiente visão sistêmica e compreensão das correlações entre setores para compor soluções antes que os problemas aconteçam?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300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644008" y="1340768"/>
            <a:ext cx="1799109" cy="775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3059832" y="1720056"/>
            <a:ext cx="1585268" cy="9168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55576" y="5587206"/>
            <a:ext cx="772230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</a:t>
            </a:r>
            <a:r>
              <a:rPr lang="pt-BR" sz="2300" i="1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proatividade</a:t>
            </a:r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e a antecipação de problema e a cultura da paz social, inclusive   no ambiente interno.</a:t>
            </a:r>
            <a:endParaRPr lang="pt-BR" sz="23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1" name="Retângulo 10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Serviços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360344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88" y="1124744"/>
            <a:ext cx="87249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95536" y="2852936"/>
            <a:ext cx="813690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O que é cidadania? Nós a praticamos?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Quanto olhamos para o cidadão e quanto olhamos para nós mesmos? Estas preocupações são equilibradas?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O que fazemos no dia a dia tem valor social? Qual a diferença entre valor social e benevolência? </a:t>
            </a:r>
          </a:p>
          <a:p>
            <a:pPr>
              <a:spcAft>
                <a:spcPts val="1200"/>
              </a:spcAft>
              <a:buClr>
                <a:srgbClr val="C00000"/>
              </a:buClr>
            </a:pPr>
            <a:endParaRPr lang="pt-BR" sz="24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6661323" y="1340768"/>
            <a:ext cx="1799109" cy="7753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>
            <a:stCxn id="7" idx="2"/>
          </p:cNvCxnSpPr>
          <p:nvPr/>
        </p:nvCxnSpPr>
        <p:spPr>
          <a:xfrm flipH="1">
            <a:off x="5076056" y="1728434"/>
            <a:ext cx="1585267" cy="117975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755576" y="5262299"/>
            <a:ext cx="77223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causa do Judiciário, para a amplitude do PJSC e sua importância para a sociedade, para o entendimento que cidadania significa lutar para defender os direitos do outro, não somente o nosso. </a:t>
            </a:r>
            <a:endParaRPr lang="pt-BR" sz="23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1" name="Retângulo 10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Serviços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9333903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F69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4960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1520" y="23103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Pessoas &amp; Recursos</a:t>
            </a:r>
            <a:endParaRPr lang="pt-BR" sz="2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5" y="2636326"/>
            <a:ext cx="8472911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De quem é a responsabilidade pelo desenvolvimento de nossas competências? 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Conhecimentos, habilidades e atitudes (CHA) se referem ao ‘saber’, ‘fazer’ e ‘ser/agir’, nos preocupamos igualmente com estas dimensões? Isso se reflete na Avaliação de Desempenho?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atitudes são ensinadas, aprendidas e postas em prática?</a:t>
            </a:r>
          </a:p>
          <a:p>
            <a:pPr>
              <a:spcAft>
                <a:spcPts val="900"/>
              </a:spcAft>
              <a:buClr>
                <a:srgbClr val="C00000"/>
              </a:buClr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3419872" y="1355729"/>
            <a:ext cx="1944216" cy="7771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2123728" y="1744542"/>
            <a:ext cx="1296144" cy="89178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539552" y="5428381"/>
            <a:ext cx="75608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que cabe apenas ao indivíduo buscar seu desenvolvimento. A organização facilita, mas cabe às pessoas buscarem ajustar suas competências aos desafios que possuem, com apoio das lideranças.</a:t>
            </a:r>
            <a:endParaRPr lang="pt-BR" sz="21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7" name="Retângulo 16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8754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F69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64960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251520" y="23103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Pessoas &amp; Recursos</a:t>
            </a:r>
            <a:endParaRPr lang="pt-BR" sz="2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95535" y="2564904"/>
            <a:ext cx="8472911" cy="3023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De quem é a responsabilidade pela melhoria constante da saúde e do clima organizacional?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Como lidamos com os fatores que comprometem de forma negativa a saúde e o clima no trabalho? Qual nosso nível de conscientização acerca destes temas que nos afetam?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Somos agentes ativos ou passivos neste processo?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362024" y="1341017"/>
            <a:ext cx="1944216" cy="7771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056412" y="1707963"/>
            <a:ext cx="1296144" cy="82036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755576" y="5301208"/>
            <a:ext cx="772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que cabe ao indivíduo transformar seu local de trabalho em algo melhor, não se deixando abater pelas adversidades, restrições ou             mesmo a negatividade de colegas.</a:t>
            </a:r>
            <a:endParaRPr lang="pt-BR" sz="2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4" name="Grupo 13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7" name="Retângulo 16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3294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F69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27584" y="1124744"/>
            <a:ext cx="6540971" cy="1219200"/>
            <a:chOff x="827584" y="2819400"/>
            <a:chExt cx="6540971" cy="12192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19400"/>
              <a:ext cx="2667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819400"/>
              <a:ext cx="38766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51520" y="23103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Pessoas &amp; Recursos</a:t>
            </a:r>
            <a:endParaRPr lang="pt-BR" sz="2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715448"/>
            <a:ext cx="8640961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Somos abertos ou resistentes ao novo?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Somos suficientemente inovadores e flexíveis para atender às exigências do mundo atual?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Quais os limites do formalismo e da informalidade na comunicação?     É possível ser profissional sem ser formal?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nós lidamos com mudanças?</a:t>
            </a:r>
          </a:p>
          <a:p>
            <a:pPr>
              <a:spcAft>
                <a:spcPts val="900"/>
              </a:spcAft>
              <a:buClr>
                <a:srgbClr val="C00000"/>
              </a:buClr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419872" y="1268760"/>
            <a:ext cx="1907374" cy="1002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161084" y="1769775"/>
            <a:ext cx="1258788" cy="94567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55576" y="5345921"/>
            <a:ext cx="7538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percepção de que o Judiciário está inserido em um contexto global que requer assimilação constante de novas tecnologias, porém, mais importante que elas é a atitude aberta, flexível e inovadora.</a:t>
            </a:r>
            <a:endParaRPr lang="pt-BR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14118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F69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827584" y="1124744"/>
            <a:ext cx="6540971" cy="1219200"/>
            <a:chOff x="827584" y="2819400"/>
            <a:chExt cx="6540971" cy="1219200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819400"/>
              <a:ext cx="2667000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819400"/>
              <a:ext cx="3876675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51520" y="231031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Pessoas &amp; Recursos</a:t>
            </a:r>
            <a:endParaRPr lang="pt-BR" sz="24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6" y="2715448"/>
            <a:ext cx="864096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O que faz mais falta: estrutura ou atitude?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Temos noção clara do quanto nossa infraestrutura já é muito boa?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Ainda que a infraestrutura  sejam provida por um setor específico, como nós lidamos com estas questões? 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Planejamos cuidadosamente as necessidades de infraestrutura e temos cultura de zelar pelo patrimônio e fazer manutenção preventiva?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5508104" y="1268760"/>
            <a:ext cx="172819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>
          <a:xfrm flipH="1">
            <a:off x="3923928" y="1700808"/>
            <a:ext cx="1584176" cy="101464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395536" y="5301208"/>
            <a:ext cx="7722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percepção de que o Judiciário é formado por pessoas, e elas são mais importantes que a infraestrutura, fora do PJSC ela é frequentemente pior, e, ainda assim, só o engajamento é capaz de superar estas limitações.</a:t>
            </a:r>
            <a:endParaRPr lang="pt-BR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33929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3902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852936"/>
            <a:ext cx="8472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O que significa cultura do planejamento?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Somos flexíveis ou tendemos a perpetuar paradigmas?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assegurar uma gestão participativa?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Qual o papel de cada servidor para atender este objetivo, </a:t>
            </a:r>
            <a:r>
              <a:rPr lang="pt-BR" sz="2200" dirty="0">
                <a:latin typeface="+mn-lt"/>
              </a:rPr>
              <a:t>seja na sua área específica, comarca ou no PJSC como um todo</a:t>
            </a:r>
            <a:r>
              <a:rPr lang="pt-BR" sz="2200" dirty="0" smtClean="0">
                <a:latin typeface="+mn-lt"/>
              </a:rPr>
              <a:t>?</a:t>
            </a:r>
            <a:endParaRPr lang="pt-BR" sz="22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267744" y="1268760"/>
            <a:ext cx="1944216" cy="11441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331640" y="1840849"/>
            <a:ext cx="936104" cy="108409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55576" y="5229200"/>
            <a:ext cx="772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de que a cultura do planejamento é também a cultura da eficiência, a cultura do atendimento, enfim, tudo está interligado, e que,          na verdade esta é uma construção de baixo para cima.</a:t>
            </a:r>
            <a:endParaRPr lang="pt-BR" sz="2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7922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39025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492896"/>
            <a:ext cx="8524553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Em que medida o retrabalho compromete a ótima aplicação de recursos? E o quanto medimos e minimizamos o retrabalho? 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Como definimos prioridades para alocação de recursos? Utilizamos os melhores critérios?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Onde começa a otimização dos recursos? 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a elaboração e execução das peças orçamentárias podem apoiar este objetivo?</a:t>
            </a:r>
          </a:p>
        </p:txBody>
      </p:sp>
      <p:sp>
        <p:nvSpPr>
          <p:cNvPr id="10" name="Elipse 9"/>
          <p:cNvSpPr/>
          <p:nvPr/>
        </p:nvSpPr>
        <p:spPr>
          <a:xfrm>
            <a:off x="4079045" y="1196751"/>
            <a:ext cx="2149139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2699792" y="1619368"/>
            <a:ext cx="1368152" cy="94553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683568" y="5366826"/>
            <a:ext cx="74390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de que a maximização dos recursos disponíveis passa, antes, pela minimização do desperdício de recursos. Isso significa aprender a priorizar e utilizar os meios adequados.</a:t>
            </a:r>
            <a:endParaRPr lang="pt-BR" sz="2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902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439025" cy="110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492896"/>
            <a:ext cx="8472911" cy="3057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O que significa, para nós, a Gestão por Desempenho? O quanto ela está associada às competências dos colaboradores? 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Temos o hábito de rever e repensar a forma como trabalhamos na busca da melhoria e otimização das tarefas e processos de trabalho?</a:t>
            </a:r>
          </a:p>
          <a:p>
            <a:pPr marL="342900" indent="-342900"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Compreendemos e praticamos o conceito de Qualidade, visando fazer certo da primeira vez? Sabemos distinguir produtividade de volume/quantidade? Utilizamos os indicadores adequados para analisar processos?</a:t>
            </a:r>
          </a:p>
        </p:txBody>
      </p:sp>
      <p:sp>
        <p:nvSpPr>
          <p:cNvPr id="10" name="Elipse 9"/>
          <p:cNvSpPr/>
          <p:nvPr/>
        </p:nvSpPr>
        <p:spPr>
          <a:xfrm>
            <a:off x="6145075" y="1196752"/>
            <a:ext cx="1977518" cy="9281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4328698" y="1628800"/>
            <a:ext cx="1827478" cy="86409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67544" y="5679539"/>
            <a:ext cx="7722308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de que a inovação está presente nos processos de trabalho e é necessário um olhar pragmático e focado em eficiência para melhorar sempre.</a:t>
            </a:r>
            <a:endParaRPr lang="pt-BR" sz="21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062062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8D3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Paradoxo do PE nas organizações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755576" y="1700808"/>
            <a:ext cx="7311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O Planejamento Estratégico é responsabilidade de quem?</a:t>
            </a:r>
            <a:endParaRPr lang="pt-BR" sz="4400" b="1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2" name="Picture 2" descr="C:\Users\Daniel\Downloads\duvid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386" y="4077097"/>
            <a:ext cx="539115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/>
          <p:cNvSpPr txBox="1"/>
          <p:nvPr/>
        </p:nvSpPr>
        <p:spPr>
          <a:xfrm>
            <a:off x="705768" y="4478049"/>
            <a:ext cx="7970688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4800" dirty="0" smtClean="0">
                <a:latin typeface="+mn-lt"/>
              </a:rPr>
              <a:t>Vamos praticar???</a:t>
            </a:r>
            <a:endParaRPr lang="pt-BR" sz="4800" dirty="0">
              <a:latin typeface="+mn-lt"/>
            </a:endParaRPr>
          </a:p>
          <a:p>
            <a:pPr>
              <a:spcAft>
                <a:spcPts val="600"/>
              </a:spcAft>
            </a:pPr>
            <a:endParaRPr lang="pt-BR" sz="4800" dirty="0" smtClean="0">
              <a:latin typeface="+mn-lt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11560" y="1052736"/>
            <a:ext cx="5723359" cy="1276351"/>
            <a:chOff x="755576" y="3520802"/>
            <a:chExt cx="5723359" cy="127635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520803"/>
              <a:ext cx="167640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520802"/>
              <a:ext cx="406717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906355"/>
            <a:ext cx="8208913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Por que a comunicação interna é importante?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 smtClean="0">
                <a:latin typeface="+mn-lt"/>
              </a:rPr>
              <a:t>É possível dissociar comunicação e emoção? Como lidamos com isso no Judiciário? A comunicação efetiva deve ser burocrática e formal?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expressamos nosso compromisso por meio da comunicação? 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Qual a relação entre comunicação e Visão Sistêmica?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a comunicação pode aproximar pessoas e estruturas  no PJSC? Uma mudança de cultura é necessária?</a:t>
            </a: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395627" y="1446364"/>
            <a:ext cx="1744325" cy="542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1449760" y="1690911"/>
            <a:ext cx="945868" cy="113835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3795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11560" y="1052736"/>
            <a:ext cx="5723359" cy="1276351"/>
            <a:chOff x="755576" y="3520802"/>
            <a:chExt cx="5723359" cy="127635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520803"/>
              <a:ext cx="167640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520802"/>
              <a:ext cx="406717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708920"/>
            <a:ext cx="8352929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Onde começam os problemas de comunicação interna do PJSC?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j-lt"/>
              </a:rPr>
              <a:t>Qual o papel dos indivíduos para aperfeiçoar a comunicação interna?</a:t>
            </a:r>
          </a:p>
          <a:p>
            <a:pPr marL="342900" lvl="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>
                <a:latin typeface="+mj-lt"/>
              </a:rPr>
              <a:t>Ainda existe distanciamento entre as áreas meio e fim, entre o primeiro e segundo grau, entre </a:t>
            </a:r>
            <a:r>
              <a:rPr lang="pt-BR" sz="2200" dirty="0" smtClean="0">
                <a:latin typeface="+mj-lt"/>
              </a:rPr>
              <a:t>as áreas </a:t>
            </a:r>
            <a:r>
              <a:rPr lang="pt-BR" sz="2200" dirty="0">
                <a:latin typeface="+mj-lt"/>
              </a:rPr>
              <a:t>que compõem uma comarca ou mesmo entre as próprias diretorias do </a:t>
            </a:r>
            <a:r>
              <a:rPr lang="pt-BR" sz="2200" dirty="0" smtClean="0">
                <a:latin typeface="+mj-lt"/>
              </a:rPr>
              <a:t>Tribunal. </a:t>
            </a:r>
            <a:r>
              <a:rPr lang="pt-BR" sz="2200" dirty="0">
                <a:latin typeface="+mj-lt"/>
              </a:rPr>
              <a:t>Qual a nossa parcela de responsabilidade para acabar com tal situação?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395627" y="1446364"/>
            <a:ext cx="1744325" cy="542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611560" y="5171708"/>
            <a:ext cx="75608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fortalecimento dos relacionamentos por meio da comunicação e, com isso, do desempenho coletivo. Justificar que o contexto atual exige uma nova forma de comunicação no Judiciário.</a:t>
            </a:r>
            <a:endParaRPr lang="pt-BR" sz="24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cxnSp>
        <p:nvCxnSpPr>
          <p:cNvPr id="18" name="Conector de seta reta 17"/>
          <p:cNvCxnSpPr/>
          <p:nvPr/>
        </p:nvCxnSpPr>
        <p:spPr>
          <a:xfrm flipH="1">
            <a:off x="1619672" y="1690911"/>
            <a:ext cx="775956" cy="946001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434109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349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11560" y="1052736"/>
            <a:ext cx="5723359" cy="1276351"/>
            <a:chOff x="755576" y="3520802"/>
            <a:chExt cx="5723359" cy="1276351"/>
          </a:xfrm>
        </p:grpSpPr>
        <p:pic>
          <p:nvPicPr>
            <p:cNvPr id="921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520803"/>
              <a:ext cx="1676400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520802"/>
              <a:ext cx="4067175" cy="127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CaixaDeTexto 7"/>
          <p:cNvSpPr txBox="1"/>
          <p:nvPr/>
        </p:nvSpPr>
        <p:spPr>
          <a:xfrm>
            <a:off x="251520" y="169476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Gestão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5535" y="2656651"/>
            <a:ext cx="8472911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O que significa gestão do conhecimento?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b="1" dirty="0" smtClean="0">
                <a:latin typeface="+mn-lt"/>
              </a:rPr>
              <a:t>De que forma a gestão do conhecimento pode apoiar: a tomada de decisão, a união das equipes, o desenvolvimento profissional, e, a imagem institucional?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+mn-lt"/>
              </a:rPr>
              <a:t>As boas práticas são bem disseminadas no PJSC? Nós costumamos disseminar as boas práticas que desenvolvemos?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400" dirty="0">
              <a:latin typeface="+mn-lt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4355976" y="1412776"/>
            <a:ext cx="1744325" cy="5424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1" name="Conector de seta reta 10"/>
          <p:cNvCxnSpPr>
            <a:stCxn id="10" idx="2"/>
          </p:cNvCxnSpPr>
          <p:nvPr/>
        </p:nvCxnSpPr>
        <p:spPr>
          <a:xfrm flipH="1">
            <a:off x="2915816" y="1684014"/>
            <a:ext cx="1440160" cy="972637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55576" y="5301208"/>
            <a:ext cx="77223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o entendimento de que    o conhecimento é um recurso fundamental para a tomada de decisões em qualquer instância, e estas decisões estabelecem inúmeras melhorias na organização.</a:t>
            </a:r>
            <a:endParaRPr lang="pt-BR" sz="2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4" name="Retângulo 13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94687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5BC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52736"/>
            <a:ext cx="785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Atributos de Valor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11944" y="2996952"/>
            <a:ext cx="798911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dirty="0" smtClean="0">
                <a:solidFill>
                  <a:srgbClr val="DD3134"/>
                </a:solidFill>
                <a:latin typeface="Adobe Gothic Std B" pitchFamily="34" charset="-128"/>
                <a:ea typeface="Adobe Gothic Std B" pitchFamily="34" charset="-128"/>
              </a:rPr>
              <a:t>Para relembrar: O que são atributos de valor?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r>
              <a:rPr lang="pt-BR" sz="2800" i="1" dirty="0"/>
              <a:t>S</a:t>
            </a:r>
            <a:r>
              <a:rPr lang="pt-BR" sz="2800" i="1" dirty="0" smtClean="0"/>
              <a:t>e </a:t>
            </a:r>
            <a:r>
              <a:rPr lang="pt-BR" sz="2800" i="1" dirty="0"/>
              <a:t>configuram como orientadores das decisões e </a:t>
            </a:r>
            <a:r>
              <a:rPr lang="pt-BR" sz="2800" i="1" dirty="0" smtClean="0"/>
              <a:t>ações da organização, </a:t>
            </a:r>
            <a:r>
              <a:rPr lang="pt-BR" sz="2800" i="1" dirty="0"/>
              <a:t>na medida em que determinam práticas e atitudes inegociáveis </a:t>
            </a:r>
            <a:r>
              <a:rPr lang="pt-BR" sz="2800" i="1" dirty="0" smtClean="0"/>
              <a:t>de seus colaboradores, </a:t>
            </a:r>
            <a:r>
              <a:rPr lang="pt-BR" sz="2800" i="1" dirty="0"/>
              <a:t>devendo estar presentes em tudo que </a:t>
            </a:r>
            <a:r>
              <a:rPr lang="pt-BR" sz="2800" i="1" dirty="0" smtClean="0"/>
              <a:t>fazem.</a:t>
            </a:r>
            <a:endParaRPr lang="pt-BR" sz="2800" dirty="0"/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1273111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5BC9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52736"/>
            <a:ext cx="785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Mapa de Aprendizado: Atributos de Valor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5535" y="2492896"/>
            <a:ext cx="8472911" cy="3716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b="1" dirty="0">
                <a:latin typeface="+mn-lt"/>
              </a:rPr>
              <a:t>Nos identificamos com estes valores?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Que legado estamos deixando para a sociedade enquanto grupo? E individualmente, qual o legado de cada um?</a:t>
            </a:r>
          </a:p>
          <a:p>
            <a:pPr marL="342900" lvl="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Nós</a:t>
            </a:r>
            <a:r>
              <a:rPr lang="pt-BR" sz="2200" dirty="0">
                <a:latin typeface="+mn-lt"/>
              </a:rPr>
              <a:t>, enquanto colaboradores do PJSC, temos o hábito de praticar nos nossos ambientes de trabalho cada um desses atributos de valor desde as mais simples atividades até as mais complexas?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pt-BR" sz="2200" dirty="0" smtClean="0">
                <a:latin typeface="+mn-lt"/>
              </a:rPr>
              <a:t>Como é o Judiciário em que desejamos trabalhar? </a:t>
            </a: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 smtClean="0">
              <a:latin typeface="+mn-lt"/>
            </a:endParaRPr>
          </a:p>
          <a:p>
            <a:pPr marL="342900" indent="-342900">
              <a:spcAft>
                <a:spcPts val="9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pt-BR" sz="2200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5535" y="5301208"/>
            <a:ext cx="80823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Direcionar as conclusões do debate para a conclusão que cada um é agente transformador e tem uma responsabilidade diante de                    si mesmo e da sociedade para criar um Judiciário melhor.             Agregar valor deve estar presente em tudo que fazemos.</a:t>
            </a:r>
            <a:endParaRPr lang="pt-BR" sz="22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8100392" y="5141055"/>
            <a:ext cx="1536110" cy="2752441"/>
            <a:chOff x="8102069" y="5075221"/>
            <a:chExt cx="1536110" cy="2752441"/>
          </a:xfrm>
        </p:grpSpPr>
        <p:sp>
          <p:nvSpPr>
            <p:cNvPr id="13" name="Retângulo 12"/>
            <p:cNvSpPr/>
            <p:nvPr/>
          </p:nvSpPr>
          <p:spPr>
            <a:xfrm rot="18797524">
              <a:off x="7547585" y="5737068"/>
              <a:ext cx="2645078" cy="153611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 rot="18781437">
              <a:off x="7399441" y="5955286"/>
              <a:ext cx="216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000" b="1" dirty="0" smtClean="0">
                  <a:solidFill>
                    <a:schemeClr val="bg1"/>
                  </a:solidFill>
                  <a:latin typeface="+mn-lt"/>
                </a:rPr>
                <a:t>ORIENTAÇÃO</a:t>
              </a:r>
              <a:endParaRPr lang="pt-BR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18950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7680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8583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2.1. </a:t>
            </a:r>
            <a:r>
              <a:rPr lang="pt-BR" sz="2400" dirty="0" smtClean="0">
                <a:latin typeface="+mn-lt"/>
              </a:rPr>
              <a:t>Identificar no Mapa Estratégico com quais objetivos nosso setor tem correlação direta ou é especificamente responsável.</a:t>
            </a:r>
            <a:endParaRPr lang="pt-BR" sz="2400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3779911" y="5445224"/>
            <a:ext cx="864097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347864" y="3861048"/>
            <a:ext cx="864095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483768" y="4869160"/>
            <a:ext cx="86409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372200" y="2204864"/>
            <a:ext cx="254788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Esta análise é feita com base em causa e efeito, ou seja, se as ações de sua equipe promovem efeitos significativos ao objetivo, ainda que agreguem a um somatório de equipes semelhantes, há correlação direta.</a:t>
            </a:r>
            <a:endParaRPr lang="pt-BR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168895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76806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8583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2.2. </a:t>
            </a:r>
            <a:r>
              <a:rPr lang="pt-BR" sz="2400" dirty="0" smtClean="0">
                <a:latin typeface="+mn-lt"/>
              </a:rPr>
              <a:t>Identificar no Mapa Estratégico com quais objetivos nosso setor tem correlação indireta, como influenciador ou fornecedor.</a:t>
            </a:r>
            <a:endParaRPr lang="pt-BR" sz="2400" dirty="0">
              <a:latin typeface="+mn-lt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4644007" y="5445224"/>
            <a:ext cx="864097" cy="43204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3779913" y="4365104"/>
            <a:ext cx="864095" cy="432048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2051720" y="5373216"/>
            <a:ext cx="864096" cy="57606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6372199" y="2204864"/>
            <a:ext cx="27718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Exemplo:</a:t>
            </a:r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</a:p>
          <a:p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Todos os cartórios são 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diretamente </a:t>
            </a:r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responsáveis por “Garantir a humanização do atendimento e a satisfação dos cidadão”, e </a:t>
            </a:r>
            <a:r>
              <a:rPr lang="pt-BR" sz="2000" b="1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indiretamente</a:t>
            </a:r>
            <a:r>
              <a:rPr lang="pt-BR" sz="2000" i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responsáveis por “Aprimorar a comunicação institucional”</a:t>
            </a:r>
            <a:endParaRPr lang="pt-BR" sz="2000" i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404500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85835"/>
            <a:ext cx="828092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3º. </a:t>
            </a:r>
            <a:r>
              <a:rPr lang="pt-BR" sz="2400" dirty="0" smtClean="0">
                <a:latin typeface="+mn-lt"/>
              </a:rPr>
              <a:t>Desenvolver um Plano de Ação tático-operacional para a equipe ou setor, completo, com no mínimo uma e no máximo cinco ações para cada correlação direta, e, no mínimo uma e no máximo duas ações para cada correlação indireta. </a:t>
            </a:r>
          </a:p>
          <a:p>
            <a:r>
              <a:rPr lang="pt-BR" sz="2400" dirty="0" smtClean="0">
                <a:latin typeface="+mn-lt"/>
              </a:rPr>
              <a:t>Para ser tangível um plano de ação requer metodologia.</a:t>
            </a:r>
          </a:p>
        </p:txBody>
      </p:sp>
      <p:pic>
        <p:nvPicPr>
          <p:cNvPr id="12290" name="Picture 2" descr="C:\Users\Daniel\Downloads\com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971">
            <a:off x="5523312" y="3598266"/>
            <a:ext cx="2692721" cy="265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5536" y="3861048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EXERCÍCIO EM GRUPOS</a:t>
            </a:r>
            <a:endParaRPr lang="pt-BR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514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8583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3º. </a:t>
            </a:r>
            <a:r>
              <a:rPr lang="pt-BR" sz="2400" dirty="0" smtClean="0">
                <a:latin typeface="+mn-lt"/>
              </a:rPr>
              <a:t>Exemplos metodológicos: SMART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850" y="1672977"/>
            <a:ext cx="84248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rgbClr val="C00000"/>
                </a:solidFill>
                <a:latin typeface="+mn-lt"/>
                <a:cs typeface="Arial" charset="0"/>
              </a:rPr>
              <a:t>SMART</a:t>
            </a:r>
            <a:r>
              <a:rPr lang="pt-BR" sz="2000" dirty="0">
                <a:latin typeface="+mn-lt"/>
                <a:cs typeface="Arial" charset="0"/>
              </a:rPr>
              <a:t> é um acróstico para os termos em inglês: </a:t>
            </a:r>
            <a:r>
              <a:rPr lang="pt-BR" sz="2000" i="1" dirty="0" err="1">
                <a:latin typeface="+mn-lt"/>
                <a:cs typeface="Arial" charset="0"/>
              </a:rPr>
              <a:t>Specific</a:t>
            </a:r>
            <a:r>
              <a:rPr lang="pt-BR" sz="2000" i="1" dirty="0">
                <a:latin typeface="+mn-lt"/>
                <a:cs typeface="Arial" charset="0"/>
              </a:rPr>
              <a:t>, </a:t>
            </a:r>
            <a:r>
              <a:rPr lang="pt-BR" sz="2000" i="1" dirty="0" err="1">
                <a:latin typeface="+mn-lt"/>
                <a:cs typeface="Arial" charset="0"/>
              </a:rPr>
              <a:t>Measurable</a:t>
            </a:r>
            <a:r>
              <a:rPr lang="pt-BR" sz="2000" i="1" dirty="0">
                <a:latin typeface="+mn-lt"/>
                <a:cs typeface="Arial" charset="0"/>
              </a:rPr>
              <a:t>, </a:t>
            </a:r>
            <a:r>
              <a:rPr lang="pt-BR" sz="2000" i="1" dirty="0" err="1">
                <a:latin typeface="+mn-lt"/>
                <a:cs typeface="Arial" charset="0"/>
              </a:rPr>
              <a:t>Archievable</a:t>
            </a:r>
            <a:r>
              <a:rPr lang="pt-BR" sz="2000" i="1" dirty="0">
                <a:latin typeface="+mn-lt"/>
                <a:cs typeface="Arial" charset="0"/>
              </a:rPr>
              <a:t>, </a:t>
            </a:r>
            <a:r>
              <a:rPr lang="pt-BR" sz="2000" i="1" dirty="0" err="1">
                <a:latin typeface="+mn-lt"/>
                <a:cs typeface="Arial" charset="0"/>
              </a:rPr>
              <a:t>Relevant</a:t>
            </a:r>
            <a:r>
              <a:rPr lang="pt-BR" sz="2000" i="1" dirty="0">
                <a:latin typeface="+mn-lt"/>
                <a:cs typeface="Arial" charset="0"/>
              </a:rPr>
              <a:t> e Time-</a:t>
            </a:r>
            <a:r>
              <a:rPr lang="pt-BR" sz="2000" i="1" dirty="0" err="1">
                <a:latin typeface="+mn-lt"/>
                <a:cs typeface="Arial" charset="0"/>
              </a:rPr>
              <a:t>bound</a:t>
            </a:r>
            <a:r>
              <a:rPr lang="pt-BR" sz="2000" dirty="0">
                <a:latin typeface="+mn-lt"/>
                <a:cs typeface="Arial" charset="0"/>
              </a:rPr>
              <a:t> que em português seria especifico, mensurável, alcançável, relevante aos objetivos e baseada no tempo.</a:t>
            </a:r>
          </a:p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36513" y="2996579"/>
            <a:ext cx="9180513" cy="8826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36513" y="3860179"/>
            <a:ext cx="4572001" cy="15128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4500563" y="3860179"/>
            <a:ext cx="4643437" cy="1512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36513" y="5373067"/>
            <a:ext cx="4572001" cy="1512887"/>
          </a:xfrm>
          <a:prstGeom prst="rect">
            <a:avLst/>
          </a:prstGeom>
          <a:solidFill>
            <a:srgbClr val="A2D6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4500563" y="5373067"/>
            <a:ext cx="4643437" cy="15128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323850" y="3069604"/>
            <a:ext cx="8208963" cy="7381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  <a:cs typeface="Arial" charset="0"/>
              </a:rPr>
              <a:t>Especificas:</a:t>
            </a:r>
            <a:r>
              <a:rPr lang="pt-BR" sz="1400" dirty="0">
                <a:latin typeface="+mn-lt"/>
                <a:cs typeface="Arial" charset="0"/>
              </a:rPr>
              <a:t> Seu objetivo deve mostrar o que realmente você deseja alcançar, assim quanto mais especifico for, melhor será o foco, por exemplo, ao invés de ter uma meta assim: “Construir uma casa.” É melhor ter uma especifica assim: “Construir uma casa de 3 dormitórios.” 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07950" y="3933204"/>
            <a:ext cx="4356100" cy="1384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  <a:cs typeface="Arial" charset="0"/>
              </a:rPr>
              <a:t>Mensurável:</a:t>
            </a:r>
            <a:r>
              <a:rPr lang="pt-BR" sz="1400" dirty="0">
                <a:latin typeface="+mn-lt"/>
                <a:cs typeface="Arial" charset="0"/>
              </a:rPr>
              <a:t> Tão importante quanto ter uma meta especifica é conseguir </a:t>
            </a:r>
            <a:r>
              <a:rPr lang="pt-BR" sz="1400" dirty="0" err="1">
                <a:latin typeface="+mn-lt"/>
                <a:cs typeface="Arial" charset="0"/>
              </a:rPr>
              <a:t>medí-la</a:t>
            </a:r>
            <a:r>
              <a:rPr lang="pt-BR" sz="1400" dirty="0">
                <a:latin typeface="+mn-lt"/>
                <a:cs typeface="Arial" charset="0"/>
              </a:rPr>
              <a:t>, uma vez que só é possível controlar o que conseguimos medir, ou seja, nada de metas onde não se pode criar um indicador para acompanha-la, exemplo: “Construir uma casa de 3 dormitórios com 120 m²”.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643438" y="3933204"/>
            <a:ext cx="4321175" cy="16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  <a:cs typeface="Arial" charset="0"/>
              </a:rPr>
              <a:t>Alcançáveis:</a:t>
            </a:r>
            <a:r>
              <a:rPr lang="pt-BR" sz="1400" dirty="0">
                <a:latin typeface="+mn-lt"/>
                <a:cs typeface="Arial" charset="0"/>
              </a:rPr>
              <a:t> Não adianta sonhar alto e tentar ter uma meta maior que sua capacidade de executá-la, suas metas tem que ser feitas sobre um cenário possível, com base nos seus limites, e aumentando a dificuldade gradativamente... “Construir uma casa de 3 dormitórios com 120 m² por R$ 300 mil”.</a:t>
            </a:r>
          </a:p>
          <a:p>
            <a:pPr>
              <a:defRPr/>
            </a:pPr>
            <a:r>
              <a:rPr lang="pt-BR" sz="1400" dirty="0">
                <a:latin typeface="+mn-lt"/>
                <a:cs typeface="Arial" charset="0"/>
              </a:rPr>
              <a:t>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07950" y="5571504"/>
            <a:ext cx="4248150" cy="1385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  <a:cs typeface="Arial" charset="0"/>
              </a:rPr>
              <a:t>Relevante:</a:t>
            </a:r>
            <a:r>
              <a:rPr lang="pt-BR" sz="1400" dirty="0">
                <a:latin typeface="+mn-lt"/>
                <a:cs typeface="Arial" charset="0"/>
              </a:rPr>
              <a:t> Seus objetivos devem ser relevantes para você e sua organização, isto pode ser determinado a partir de uma diretriz ou atributo, como aqui: “Construir uma casa de 3 dormitórios com 120 m² por R$ 300 mil em Florianópolis”.</a:t>
            </a:r>
          </a:p>
          <a:p>
            <a:pPr>
              <a:defRPr/>
            </a:pPr>
            <a:endParaRPr lang="pt-BR" sz="1400" dirty="0">
              <a:latin typeface="+mn-lt"/>
              <a:cs typeface="Arial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643438" y="5500067"/>
            <a:ext cx="4429125" cy="116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latin typeface="+mn-lt"/>
                <a:cs typeface="Arial" charset="0"/>
              </a:rPr>
              <a:t>Baseadas no tempo:</a:t>
            </a:r>
            <a:r>
              <a:rPr lang="pt-BR" sz="1400" dirty="0">
                <a:latin typeface="+mn-lt"/>
                <a:cs typeface="Arial" charset="0"/>
              </a:rPr>
              <a:t> O tempo limitador e indicador de evolução que permite você acompanhar sua meta. Sem uma referência de tempo ela é fadada a fracassar: “Construir uma casa de 3 dormitórios com 120 m² por R$ 300 mil em Florianópolis até dezembro de 2016”.</a:t>
            </a:r>
          </a:p>
        </p:txBody>
      </p:sp>
    </p:spTree>
    <p:extLst>
      <p:ext uri="{BB962C8B-B14F-4D97-AF65-F5344CB8AC3E}">
        <p14:creationId xmlns:p14="http://schemas.microsoft.com/office/powerpoint/2010/main" val="36443298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85835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3º. </a:t>
            </a:r>
            <a:r>
              <a:rPr lang="pt-BR" sz="2400" dirty="0" smtClean="0">
                <a:latin typeface="+mn-lt"/>
              </a:rPr>
              <a:t>Exemplos metodológicos: 5W2H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3851" y="1988840"/>
            <a:ext cx="414013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b="1" dirty="0" smtClean="0">
                <a:solidFill>
                  <a:srgbClr val="C00000"/>
                </a:solidFill>
                <a:latin typeface="+mn-lt"/>
                <a:cs typeface="Arial" charset="0"/>
              </a:rPr>
              <a:t>5W2H</a:t>
            </a:r>
            <a:r>
              <a:rPr lang="pt-BR" sz="2000" dirty="0" smtClean="0">
                <a:latin typeface="+mn-lt"/>
                <a:cs typeface="Arial" charset="0"/>
              </a:rPr>
              <a:t> </a:t>
            </a:r>
            <a:r>
              <a:rPr lang="pt-BR" sz="2000" dirty="0">
                <a:latin typeface="+mn-lt"/>
                <a:cs typeface="Arial" charset="0"/>
              </a:rPr>
              <a:t>é </a:t>
            </a:r>
            <a:r>
              <a:rPr lang="pt-BR" sz="2000" dirty="0" smtClean="0">
                <a:latin typeface="+mn-lt"/>
                <a:cs typeface="Arial" charset="0"/>
              </a:rPr>
              <a:t>uma sigla originada do inglês para determinar o quê (objetivo), porque (justificativa), quem (responsável/afetados), como (descrição),  </a:t>
            </a:r>
            <a:r>
              <a:rPr lang="pt-BR" sz="2000" dirty="0" smtClean="0">
                <a:latin typeface="+mn-lt"/>
              </a:rPr>
              <a:t>quanto (investimento/mensuração),     </a:t>
            </a:r>
            <a:r>
              <a:rPr lang="pt-BR" sz="2000" dirty="0" smtClean="0">
                <a:latin typeface="+mn-lt"/>
                <a:cs typeface="Arial" charset="0"/>
              </a:rPr>
              <a:t>quando (prazos). </a:t>
            </a:r>
            <a:endParaRPr lang="pt-BR" sz="2000" dirty="0">
              <a:latin typeface="+mn-lt"/>
              <a:cs typeface="Arial" charset="0"/>
            </a:endParaRPr>
          </a:p>
          <a:p>
            <a:pPr>
              <a:defRPr/>
            </a:pPr>
            <a:endParaRPr lang="en-US" sz="2000" dirty="0">
              <a:latin typeface="+mn-lt"/>
              <a:cs typeface="Arial" charset="0"/>
            </a:endParaRPr>
          </a:p>
        </p:txBody>
      </p:sp>
      <p:pic>
        <p:nvPicPr>
          <p:cNvPr id="13314" name="Picture 2" descr="C:\Users\Daniel\Downloads\5w2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63" y="1844824"/>
            <a:ext cx="4156725" cy="479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646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O contexto do PJSC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CaixaDeTexto 55"/>
          <p:cNvSpPr txBox="1"/>
          <p:nvPr/>
        </p:nvSpPr>
        <p:spPr>
          <a:xfrm>
            <a:off x="323528" y="1124744"/>
            <a:ext cx="8568952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Demanda maior que a capacidade de atendimento.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Cenário macro conturbado e imagem desgastada do Setor Público em geral, e do Judiciário em específico.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Mudanças constantes nos recursos, métodos e tecnologias.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Déficit de colaboradores e recursos. 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Oportunidade de qualificar comunicação e ampliar engajamento.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Colaboradores qualificados, comprometidos, mas carentes de informação, nem sempre percebendo seu potencial coletivo.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Desempenho destacado no cenário nacional.</a:t>
            </a:r>
            <a:endParaRPr lang="pt-BR" sz="2300" dirty="0"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7544" y="6002124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92D050"/>
                </a:solidFill>
              </a:rPr>
              <a:t>COMO RESOLVER A EQUAÇÃO?</a:t>
            </a:r>
            <a:endParaRPr lang="pt-BR" sz="2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02311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3º. </a:t>
            </a:r>
            <a:r>
              <a:rPr lang="pt-BR" sz="2400" dirty="0" smtClean="0">
                <a:latin typeface="+mn-lt"/>
              </a:rPr>
              <a:t>Sugestão de tabela resumo de Plano de Ação para o PJSC: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009408"/>
              </p:ext>
            </p:extLst>
          </p:nvPr>
        </p:nvGraphicFramePr>
        <p:xfrm>
          <a:off x="323529" y="1628368"/>
          <a:ext cx="8496946" cy="4990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777"/>
                <a:gridCol w="923358"/>
                <a:gridCol w="1266348"/>
                <a:gridCol w="1109916"/>
                <a:gridCol w="864096"/>
                <a:gridCol w="792088"/>
                <a:gridCol w="1080120"/>
                <a:gridCol w="576064"/>
                <a:gridCol w="558683"/>
                <a:gridCol w="1025496"/>
              </a:tblGrid>
              <a:tr h="576064"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Ação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Descritivo &amp; Ab</a:t>
                      </a:r>
                      <a:r>
                        <a:rPr lang="pt-BR" sz="1200" baseline="0" dirty="0" smtClean="0"/>
                        <a:t>rangência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Atividades de apoio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Objetivo do</a:t>
                      </a:r>
                      <a:r>
                        <a:rPr lang="pt-BR" sz="1200" baseline="0" dirty="0" smtClean="0"/>
                        <a:t> PE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Meta ou Indicador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Investimento &amp; Origem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Início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Final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Responsável</a:t>
                      </a:r>
                      <a:endParaRPr lang="pt-BR" sz="1200" dirty="0"/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1</a:t>
                      </a:r>
                      <a:endParaRPr lang="pt-BR" sz="11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Arrecadar</a:t>
                      </a:r>
                      <a:r>
                        <a:rPr lang="pt-BR" sz="1100" baseline="0" dirty="0" smtClean="0"/>
                        <a:t> agasalhos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Realização de uma campanha de</a:t>
                      </a:r>
                      <a:r>
                        <a:rPr lang="pt-BR" sz="1100" baseline="0" dirty="0" smtClean="0"/>
                        <a:t> arrecadação de agasalhos na comarca, mobilizando comunidade e partes interessadas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pt-BR" sz="1100" dirty="0" smtClean="0"/>
                        <a:t>Divulgação na</a:t>
                      </a:r>
                      <a:r>
                        <a:rPr lang="pt-BR" sz="1100" baseline="0" dirty="0" smtClean="0"/>
                        <a:t> imprensa local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pt-BR" sz="1100" baseline="0" dirty="0" smtClean="0"/>
                        <a:t>Envio de e-mail para advogados</a:t>
                      </a:r>
                    </a:p>
                    <a:p>
                      <a:pPr marL="0" indent="0">
                        <a:spcAft>
                          <a:spcPts val="1200"/>
                        </a:spcAft>
                        <a:buFontTx/>
                        <a:buNone/>
                      </a:pPr>
                      <a:r>
                        <a:rPr lang="pt-BR" sz="1100" baseline="0" dirty="0" smtClean="0"/>
                        <a:t>Postagem no </a:t>
                      </a:r>
                      <a:r>
                        <a:rPr lang="pt-BR" sz="1100" baseline="0" dirty="0" err="1" smtClean="0"/>
                        <a:t>Facebook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Promover a cidadania e iniciativas de valor social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 tonelada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R$ 150,00 coletados junto</a:t>
                      </a:r>
                      <a:r>
                        <a:rPr lang="pt-BR" sz="1100" baseline="0" dirty="0" smtClean="0"/>
                        <a:t> aos colaboradores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 de maio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15 de junho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Fulano e Beltrano</a:t>
                      </a:r>
                    </a:p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2</a:t>
                      </a:r>
                      <a:endParaRPr lang="pt-B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Qualificar o atendimento no balcão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Mobilização dos colaboradores do cartório para a redução do tempo e maior satisfação das</a:t>
                      </a:r>
                      <a:r>
                        <a:rPr lang="pt-BR" sz="1100" baseline="0" dirty="0" smtClean="0"/>
                        <a:t> partes com o atendimento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100" dirty="0" smtClean="0"/>
                        <a:t>Realização de rodízio de</a:t>
                      </a:r>
                      <a:r>
                        <a:rPr lang="pt-BR" sz="1100" baseline="0" dirty="0" smtClean="0"/>
                        <a:t> colaboradores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100" baseline="0" dirty="0" smtClean="0"/>
                        <a:t>Implantar pesquisa de satisfação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t-BR" sz="1100" baseline="0" dirty="0" smtClean="0"/>
                        <a:t>Fazer treinamento online de atendimento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Garantir </a:t>
                      </a:r>
                      <a:r>
                        <a:rPr lang="pt-BR" sz="1100" dirty="0" err="1" smtClean="0"/>
                        <a:t>humaniz</a:t>
                      </a:r>
                      <a:r>
                        <a:rPr lang="pt-BR" sz="1100" dirty="0" smtClean="0"/>
                        <a:t>. do </a:t>
                      </a:r>
                      <a:r>
                        <a:rPr lang="pt-BR" sz="1100" dirty="0" err="1" smtClean="0"/>
                        <a:t>atend</a:t>
                      </a:r>
                      <a:r>
                        <a:rPr lang="pt-BR" sz="1100" dirty="0" smtClean="0"/>
                        <a:t>. e satisfação dos cidadãos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80% de usuários satisfeitos ou muito satisfeitos</a:t>
                      </a:r>
                    </a:p>
                    <a:p>
                      <a:endParaRPr lang="pt-BR" sz="1100" dirty="0" smtClean="0"/>
                    </a:p>
                    <a:p>
                      <a:r>
                        <a:rPr lang="pt-BR" sz="1100" dirty="0" smtClean="0"/>
                        <a:t>Redução da procura em 30%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Não há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12 de maio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Não há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Cicrano</a:t>
                      </a:r>
                      <a:endParaRPr lang="pt-BR" sz="1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3</a:t>
                      </a:r>
                      <a:endParaRPr lang="pt-BR" sz="1100" b="1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...</a:t>
                      </a: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4</a:t>
                      </a:r>
                      <a:endParaRPr lang="pt-BR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...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454815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5"/>
          <p:cNvSpPr/>
          <p:nvPr/>
        </p:nvSpPr>
        <p:spPr>
          <a:xfrm>
            <a:off x="-2183" y="0"/>
            <a:ext cx="9146184" cy="84654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51520" y="16947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Da reflexão à Ação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23528" y="1215911"/>
            <a:ext cx="556096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4º. </a:t>
            </a:r>
            <a:r>
              <a:rPr lang="pt-BR" sz="2400" dirty="0" smtClean="0">
                <a:latin typeface="+mn-lt"/>
              </a:rPr>
              <a:t>Obter o compromisso de todos com o plano, mediante a coleta de assinaturas dos colegas no mapa que será afixado nas salas de trabalho, e também no plano de ação.</a:t>
            </a:r>
          </a:p>
          <a:p>
            <a:pPr>
              <a:spcAft>
                <a:spcPts val="24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5º. </a:t>
            </a:r>
            <a:r>
              <a:rPr lang="pt-BR" sz="2400" dirty="0" smtClean="0">
                <a:latin typeface="+mn-lt"/>
              </a:rPr>
              <a:t>Consolidar o documento do plano de ação e dar ciência a todos os envolvidos.</a:t>
            </a:r>
          </a:p>
          <a:p>
            <a:pPr>
              <a:spcAft>
                <a:spcPts val="2400"/>
              </a:spcAft>
            </a:pPr>
            <a:r>
              <a:rPr lang="pt-BR" sz="2400" b="1" dirty="0" smtClean="0">
                <a:solidFill>
                  <a:srgbClr val="C00000"/>
                </a:solidFill>
                <a:latin typeface="+mn-lt"/>
              </a:rPr>
              <a:t>6º. </a:t>
            </a:r>
            <a:r>
              <a:rPr lang="pt-BR" sz="2400" dirty="0" smtClean="0">
                <a:latin typeface="+mn-lt"/>
              </a:rPr>
              <a:t>Manter controle periódico do plano de ação, fazendo eventuais ajustes quando necessário e revisão das metas de forma crescente e desafiadora, anualmente.</a:t>
            </a:r>
          </a:p>
          <a:p>
            <a:pPr>
              <a:spcAft>
                <a:spcPts val="2400"/>
              </a:spcAft>
            </a:pPr>
            <a:endParaRPr lang="pt-BR" sz="2400" dirty="0" smtClean="0">
              <a:latin typeface="+mn-lt"/>
            </a:endParaRPr>
          </a:p>
        </p:txBody>
      </p:sp>
      <p:pic>
        <p:nvPicPr>
          <p:cNvPr id="7" name="Picture 10" descr="C:\Users\Daniel\Downloads\shutterstock_368694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8" r="6908"/>
          <a:stretch>
            <a:fillRect/>
          </a:stretch>
        </p:blipFill>
        <p:spPr bwMode="auto">
          <a:xfrm>
            <a:off x="6100514" y="1779984"/>
            <a:ext cx="264795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37737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Porque é importante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58859"/>
            <a:ext cx="1728192" cy="183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627784" y="328498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ENGAJAMENTO</a:t>
            </a:r>
            <a:endParaRPr lang="pt-BR" sz="4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123728" y="4437112"/>
            <a:ext cx="216024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AUTONOMIA &amp; QUALIDADE DE VIDA PARA O SERVIDOR</a:t>
            </a:r>
            <a:endParaRPr lang="pt-BR" sz="1600" b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6876256" y="1400856"/>
            <a:ext cx="2181894" cy="1020032"/>
            <a:chOff x="2339752" y="5011798"/>
            <a:chExt cx="2181894" cy="865474"/>
          </a:xfrm>
        </p:grpSpPr>
        <p:sp>
          <p:nvSpPr>
            <p:cNvPr id="17" name="Retângulo 16"/>
            <p:cNvSpPr/>
            <p:nvPr/>
          </p:nvSpPr>
          <p:spPr>
            <a:xfrm>
              <a:off x="2570444" y="5011798"/>
              <a:ext cx="1713077" cy="8654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CaixaDeTexto 9"/>
            <p:cNvSpPr txBox="1"/>
            <p:nvPr/>
          </p:nvSpPr>
          <p:spPr>
            <a:xfrm>
              <a:off x="2339752" y="5139067"/>
              <a:ext cx="2181894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b="1" dirty="0" smtClean="0">
                  <a:solidFill>
                    <a:schemeClr val="bg1"/>
                  </a:solidFill>
                  <a:latin typeface="+mn-lt"/>
                </a:rPr>
                <a:t>GESTÃO DA COMPLEXIDADE </a:t>
              </a:r>
              <a:endParaRPr lang="pt-BR" sz="1000" b="1" dirty="0" smtClean="0">
                <a:solidFill>
                  <a:schemeClr val="bg1"/>
                </a:solidFill>
                <a:latin typeface="+mn-lt"/>
              </a:endParaRPr>
            </a:p>
            <a:p>
              <a:pPr algn="ctr"/>
              <a:r>
                <a:rPr lang="pt-BR" sz="1000" dirty="0" smtClean="0">
                  <a:solidFill>
                    <a:schemeClr val="bg1"/>
                  </a:solidFill>
                  <a:latin typeface="+mn-lt"/>
                </a:rPr>
                <a:t>(tempo, restrições, escassez)</a:t>
              </a:r>
              <a:endParaRPr lang="pt-BR" sz="1000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4427984" y="1400856"/>
            <a:ext cx="2088232" cy="1020032"/>
            <a:chOff x="2339752" y="1411398"/>
            <a:chExt cx="2088232" cy="865474"/>
          </a:xfrm>
        </p:grpSpPr>
        <p:sp>
          <p:nvSpPr>
            <p:cNvPr id="6" name="Retângulo 5"/>
            <p:cNvSpPr/>
            <p:nvPr/>
          </p:nvSpPr>
          <p:spPr>
            <a:xfrm>
              <a:off x="2558341" y="1411398"/>
              <a:ext cx="1701522" cy="8654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2339752" y="1569444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bg1"/>
                  </a:solidFill>
                  <a:latin typeface="+mn-lt"/>
                </a:rPr>
                <a:t>TOMADA DE DECISÃO</a:t>
              </a:r>
              <a:endParaRPr lang="pt-BR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2123728" y="1400856"/>
            <a:ext cx="1829444" cy="1020032"/>
            <a:chOff x="2483768" y="3051742"/>
            <a:chExt cx="1829444" cy="1020032"/>
          </a:xfrm>
        </p:grpSpPr>
        <p:sp>
          <p:nvSpPr>
            <p:cNvPr id="16" name="Retângulo 15"/>
            <p:cNvSpPr/>
            <p:nvPr/>
          </p:nvSpPr>
          <p:spPr>
            <a:xfrm>
              <a:off x="2586126" y="3051742"/>
              <a:ext cx="1701523" cy="1020032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2483768" y="3184122"/>
              <a:ext cx="18294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 smtClean="0">
                  <a:solidFill>
                    <a:schemeClr val="bg1"/>
                  </a:solidFill>
                  <a:latin typeface="+mn-lt"/>
                </a:rPr>
                <a:t>SIGNIFICADO &amp; SENTIDO DO TRABALHO</a:t>
              </a:r>
              <a:endParaRPr lang="pt-BR" sz="16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9" name="Mais 18"/>
          <p:cNvSpPr/>
          <p:nvPr/>
        </p:nvSpPr>
        <p:spPr>
          <a:xfrm>
            <a:off x="4067944" y="1700808"/>
            <a:ext cx="474812" cy="432048"/>
          </a:xfrm>
          <a:prstGeom prst="mathPlus">
            <a:avLst>
              <a:gd name="adj1" fmla="val 1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Mais 24"/>
          <p:cNvSpPr/>
          <p:nvPr/>
        </p:nvSpPr>
        <p:spPr>
          <a:xfrm>
            <a:off x="6516216" y="1700808"/>
            <a:ext cx="474812" cy="432048"/>
          </a:xfrm>
          <a:prstGeom prst="mathPlus">
            <a:avLst>
              <a:gd name="adj1" fmla="val 151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/>
          <p:cNvSpPr txBox="1"/>
          <p:nvPr/>
        </p:nvSpPr>
        <p:spPr>
          <a:xfrm>
            <a:off x="4427984" y="4449523"/>
            <a:ext cx="216024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DESEMPENHO &amp; RESULTADOS PARA O CIDADÃO</a:t>
            </a:r>
            <a:endParaRPr 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732240" y="4437112"/>
            <a:ext cx="216024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IMAGEM POSITIVA E ATUANTE PARA A INSTITUIÇÃO</a:t>
            </a:r>
            <a:endParaRPr lang="pt-BR" sz="1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Igual 19"/>
          <p:cNvSpPr/>
          <p:nvPr/>
        </p:nvSpPr>
        <p:spPr>
          <a:xfrm>
            <a:off x="5267294" y="2780928"/>
            <a:ext cx="421278" cy="504056"/>
          </a:xfrm>
          <a:prstGeom prst="mathEqual">
            <a:avLst>
              <a:gd name="adj1" fmla="val 10745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Chave esquerda 20"/>
          <p:cNvSpPr/>
          <p:nvPr/>
        </p:nvSpPr>
        <p:spPr>
          <a:xfrm rot="16200000">
            <a:off x="5292079" y="1988839"/>
            <a:ext cx="432049" cy="7056785"/>
          </a:xfrm>
          <a:prstGeom prst="leftBrac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/>
          <p:cNvSpPr txBox="1"/>
          <p:nvPr/>
        </p:nvSpPr>
        <p:spPr>
          <a:xfrm>
            <a:off x="2699792" y="58052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COMUNICAÇÃO</a:t>
            </a:r>
            <a:endParaRPr lang="pt-BR" sz="4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86938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Influência sobre a Tomada de Decisão 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3528" y="1124744"/>
            <a:ext cx="856895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Consciência &amp; Competência.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Reciprocidade com base em negociações futuras.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Compromisso prévio e ampliação da autoimagem.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Identificação e solidariedade.</a:t>
            </a:r>
          </a:p>
          <a:p>
            <a:pPr marL="342900" indent="-342900">
              <a:spcAft>
                <a:spcPts val="1800"/>
              </a:spcAft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t-BR" sz="2300" dirty="0" smtClean="0">
                <a:latin typeface="+mn-lt"/>
              </a:rPr>
              <a:t>Efeito manada &amp; </a:t>
            </a:r>
            <a:r>
              <a:rPr lang="pt-BR" sz="2300" dirty="0">
                <a:latin typeface="+mn-lt"/>
              </a:rPr>
              <a:t>L</a:t>
            </a:r>
            <a:r>
              <a:rPr lang="pt-BR" sz="2300" dirty="0" smtClean="0">
                <a:latin typeface="+mn-lt"/>
              </a:rPr>
              <a:t>egitimidade do líder.</a:t>
            </a:r>
            <a:endParaRPr lang="pt-BR" sz="2300" dirty="0">
              <a:latin typeface="+mn-lt"/>
            </a:endParaRPr>
          </a:p>
        </p:txBody>
      </p:sp>
      <p:pic>
        <p:nvPicPr>
          <p:cNvPr id="10" name="Picture 11" descr="C:\Users\Daniel\AppData\Local\Microsoft\Windows\Temporary Internet Files\Content.IE5\MG516FWO\shutterstock_6380553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48" r="2362"/>
          <a:stretch>
            <a:fillRect/>
          </a:stretch>
        </p:blipFill>
        <p:spPr bwMode="auto">
          <a:xfrm>
            <a:off x="262011" y="4144637"/>
            <a:ext cx="3589909" cy="271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576144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http://2.bp.blogspot.com/_mhksHmIhLrs/TQGKxI_--TI/AAAAAAAACEk/34WRPFjerr0/s1600/cathedra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427809"/>
            <a:ext cx="46101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Porque é importante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23850" y="1052513"/>
            <a:ext cx="6854825" cy="278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200" dirty="0">
                <a:latin typeface="Helvetica-Light" pitchFamily="34" charset="0"/>
                <a:cs typeface="+mn-cs"/>
              </a:rPr>
              <a:t>Engajamento no trabalho é uma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Helvetica-Light" pitchFamily="34" charset="0"/>
                <a:cs typeface="+mn-cs"/>
              </a:rPr>
              <a:t>forma de agir </a:t>
            </a:r>
            <a:r>
              <a:rPr lang="pt-BR" sz="2200" dirty="0">
                <a:latin typeface="Helvetica-Light" pitchFamily="34" charset="0"/>
                <a:cs typeface="+mn-cs"/>
              </a:rPr>
              <a:t>em que o indivíduo,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Helvetica-Light" pitchFamily="34" charset="0"/>
                <a:cs typeface="+mn-cs"/>
              </a:rPr>
              <a:t>motivado por uma causa</a:t>
            </a:r>
            <a:r>
              <a:rPr lang="pt-BR" sz="2200" dirty="0">
                <a:latin typeface="Helvetica-Light" pitchFamily="34" charset="0"/>
                <a:cs typeface="+mn-cs"/>
              </a:rPr>
              <a:t>, expressa sua vontade e predisposição de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Helvetica-Light" pitchFamily="34" charset="0"/>
                <a:cs typeface="+mn-cs"/>
              </a:rPr>
              <a:t>fazer mais </a:t>
            </a:r>
            <a:r>
              <a:rPr lang="pt-BR" sz="2200" dirty="0">
                <a:latin typeface="Helvetica-Light" pitchFamily="34" charset="0"/>
                <a:cs typeface="+mn-cs"/>
              </a:rPr>
              <a:t>do que lhe é esperado, evidenciando um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Helvetica-Light" pitchFamily="34" charset="0"/>
                <a:cs typeface="+mn-cs"/>
              </a:rPr>
              <a:t>compromisso</a:t>
            </a:r>
            <a:r>
              <a:rPr lang="pt-BR" sz="2200" dirty="0">
                <a:latin typeface="Helvetica-Light" pitchFamily="34" charset="0"/>
                <a:cs typeface="+mn-cs"/>
              </a:rPr>
              <a:t> autêntico com os objetivos da organização e da equipe, bem como uma preocupação que </a:t>
            </a: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Helvetica-Light" pitchFamily="34" charset="0"/>
                <a:cs typeface="+mn-cs"/>
              </a:rPr>
              <a:t>transcende os limites </a:t>
            </a:r>
            <a:r>
              <a:rPr lang="pt-BR" sz="2200" dirty="0">
                <a:latin typeface="Helvetica-Light" pitchFamily="34" charset="0"/>
                <a:cs typeface="+mn-cs"/>
              </a:rPr>
              <a:t>de sua própria tarefa.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-36513" y="4192588"/>
            <a:ext cx="5472113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i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motivação te faz começar algo.          O engajamento te faz terminar bem feito aquilo que começou.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528380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tângulo 5"/>
          <p:cNvSpPr/>
          <p:nvPr/>
        </p:nvSpPr>
        <p:spPr>
          <a:xfrm>
            <a:off x="0" y="-9831"/>
            <a:ext cx="9144000" cy="846543"/>
          </a:xfrm>
          <a:prstGeom prst="rect">
            <a:avLst/>
          </a:prstGeom>
          <a:solidFill>
            <a:srgbClr val="96C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BR" sz="3000" dirty="0">
                <a:latin typeface="Helvetica 45 Light" pitchFamily="34" charset="0"/>
                <a:cs typeface="Kartika" pitchFamily="18" charset="0"/>
              </a:rPr>
              <a:t>  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116632"/>
            <a:ext cx="1251744" cy="666554"/>
          </a:xfrm>
          <a:prstGeom prst="rect">
            <a:avLst/>
          </a:prstGeom>
        </p:spPr>
      </p:pic>
      <p:sp>
        <p:nvSpPr>
          <p:cNvPr id="52" name="CaixaDeTexto 51"/>
          <p:cNvSpPr txBox="1"/>
          <p:nvPr/>
        </p:nvSpPr>
        <p:spPr>
          <a:xfrm>
            <a:off x="251520" y="169476"/>
            <a:ext cx="6048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Adobe Gothic Std B" pitchFamily="34" charset="-128"/>
                <a:ea typeface="Adobe Gothic Std B" pitchFamily="34" charset="-128"/>
              </a:rPr>
              <a:t>Porque é importante</a:t>
            </a:r>
            <a:endParaRPr lang="pt-BR" sz="2800" dirty="0">
              <a:solidFill>
                <a:schemeClr val="bg1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pic>
        <p:nvPicPr>
          <p:cNvPr id="8" name="Picture 48" descr="C:\Users\Daniel\AppData\Local\Microsoft\Windows\Temporary Internet Files\Content.IE5\FEMGL4V4\shutterstock_55560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5" t="7088" r="7072" b="2362"/>
          <a:stretch>
            <a:fillRect/>
          </a:stretch>
        </p:blipFill>
        <p:spPr bwMode="auto">
          <a:xfrm>
            <a:off x="106759" y="1862534"/>
            <a:ext cx="3313113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03575" y="1196752"/>
            <a:ext cx="6408738" cy="55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3000" dirty="0">
                <a:solidFill>
                  <a:schemeClr val="accent3">
                    <a:lumMod val="75000"/>
                  </a:schemeClr>
                </a:solidFill>
                <a:latin typeface="Helvetica65-Medium" pitchFamily="34" charset="0"/>
                <a:cs typeface="+mn-cs"/>
              </a:rPr>
              <a:t>Trazer o futuro para o presente</a:t>
            </a:r>
            <a:endParaRPr lang="pt-BR" sz="3000" i="1" dirty="0">
              <a:solidFill>
                <a:schemeClr val="accent3">
                  <a:lumMod val="75000"/>
                </a:schemeClr>
              </a:solidFill>
              <a:latin typeface="Helvetica65-Medium" pitchFamily="34" charset="0"/>
              <a:cs typeface="+mn-cs"/>
            </a:endParaRP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3563888" y="1916832"/>
            <a:ext cx="5184825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000" dirty="0">
                <a:latin typeface="Helvetica-Light" pitchFamily="34" charset="0"/>
              </a:rPr>
              <a:t>Se o </a:t>
            </a:r>
            <a:r>
              <a:rPr lang="pt-BR" altLang="pt-BR" sz="2000" dirty="0" smtClean="0">
                <a:latin typeface="Helvetica-Light" pitchFamily="34" charset="0"/>
              </a:rPr>
              <a:t>servidor </a:t>
            </a:r>
            <a:r>
              <a:rPr lang="pt-BR" altLang="pt-BR" sz="2000" dirty="0">
                <a:latin typeface="Helvetica-Light" pitchFamily="34" charset="0"/>
              </a:rPr>
              <a:t>não consegue ver a </a:t>
            </a:r>
            <a:r>
              <a:rPr lang="pt-BR" altLang="pt-BR" sz="2000" dirty="0" smtClean="0">
                <a:latin typeface="Helvetica-Light" pitchFamily="34" charset="0"/>
              </a:rPr>
              <a:t>instituição </a:t>
            </a:r>
            <a:r>
              <a:rPr lang="pt-BR" altLang="pt-BR" sz="2000" dirty="0">
                <a:latin typeface="Helvetica-Light" pitchFamily="34" charset="0"/>
              </a:rPr>
              <a:t>no futuro, </a:t>
            </a:r>
            <a:r>
              <a:rPr lang="pt-BR" altLang="pt-BR" sz="2000" b="1" dirty="0">
                <a:latin typeface="Helvetica-Light" pitchFamily="34" charset="0"/>
              </a:rPr>
              <a:t>ele também não conseguirá se ver na </a:t>
            </a:r>
            <a:r>
              <a:rPr lang="pt-BR" altLang="pt-BR" sz="2000" b="1" dirty="0" smtClean="0">
                <a:latin typeface="Helvetica-Light" pitchFamily="34" charset="0"/>
              </a:rPr>
              <a:t>instituição </a:t>
            </a:r>
            <a:r>
              <a:rPr lang="pt-BR" altLang="pt-BR" sz="2000" b="1" dirty="0">
                <a:latin typeface="Helvetica-Light" pitchFamily="34" charset="0"/>
              </a:rPr>
              <a:t>no futuro.</a:t>
            </a:r>
          </a:p>
          <a:p>
            <a:pPr algn="r" eaLnBrk="1" hangingPunct="1">
              <a:lnSpc>
                <a:spcPts val="2800"/>
              </a:lnSpc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pt-BR" altLang="pt-BR" sz="2000" dirty="0">
                <a:latin typeface="Helvetica-Light" pitchFamily="34" charset="0"/>
              </a:rPr>
              <a:t>Nesse sentido, disseminar claramente a estratégia de negócios da empresa é fundamental, não apenas com foco na conversão disso em práticas que produzam resultados, mas também como tática de retenção de pessoa.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757566"/>
            <a:ext cx="792088" cy="8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287161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39367</TotalTime>
  <Words>3907</Words>
  <Application>Microsoft Office PowerPoint</Application>
  <PresentationFormat>Apresentação na tela (4:3)</PresentationFormat>
  <Paragraphs>370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Organização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Nome</dc:creator>
  <cp:lastModifiedBy>usuario</cp:lastModifiedBy>
  <cp:revision>497</cp:revision>
  <dcterms:created xsi:type="dcterms:W3CDTF">2009-12-18T13:20:36Z</dcterms:created>
  <dcterms:modified xsi:type="dcterms:W3CDTF">2015-04-23T21:19:09Z</dcterms:modified>
</cp:coreProperties>
</file>