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435" r:id="rId4"/>
    <p:sldId id="393" r:id="rId5"/>
    <p:sldId id="571" r:id="rId6"/>
    <p:sldId id="452" r:id="rId7"/>
    <p:sldId id="573" r:id="rId8"/>
    <p:sldId id="472" r:id="rId9"/>
    <p:sldId id="555" r:id="rId10"/>
    <p:sldId id="556" r:id="rId11"/>
    <p:sldId id="553" r:id="rId12"/>
    <p:sldId id="551" r:id="rId13"/>
    <p:sldId id="564" r:id="rId14"/>
    <p:sldId id="572" r:id="rId15"/>
    <p:sldId id="574" r:id="rId16"/>
    <p:sldId id="486" r:id="rId17"/>
    <p:sldId id="567" r:id="rId18"/>
    <p:sldId id="559" r:id="rId19"/>
    <p:sldId id="425" r:id="rId20"/>
    <p:sldId id="558" r:id="rId21"/>
  </p:sldIdLst>
  <p:sldSz cx="9144000" cy="6858000" type="screen4x3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7400"/>
    <a:srgbClr val="007055"/>
    <a:srgbClr val="FF0000"/>
    <a:srgbClr val="336600"/>
    <a:srgbClr val="FFCC66"/>
    <a:srgbClr val="33CC33"/>
    <a:srgbClr val="CCFF66"/>
    <a:srgbClr val="3333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248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793"/>
        <p:guide pos="20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9.xml"/><Relationship Id="rId1" Type="http://schemas.openxmlformats.org/officeDocument/2006/relationships/slide" Target="slides/slide2.xml"/><Relationship Id="rId5" Type="http://schemas.openxmlformats.org/officeDocument/2006/relationships/slide" Target="slides/slide18.xml"/><Relationship Id="rId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Serviço</c:v>
                </c:pt>
              </c:strCache>
            </c:strRef>
          </c:tx>
          <c:dPt>
            <c:idx val="0"/>
            <c:bubble3D val="0"/>
            <c:spPr>
              <a:solidFill>
                <a:srgbClr val="FFCC66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cat>
            <c:strRef>
              <c:f>Plan1!$A$2:$A$4</c:f>
              <c:strCache>
                <c:ptCount val="3"/>
                <c:pt idx="0">
                  <c:v>CAPACITAÇÃO</c:v>
                </c:pt>
                <c:pt idx="1">
                  <c:v>MIGRAÇÃO</c:v>
                </c:pt>
                <c:pt idx="2">
                  <c:v>ACOMPANHAMENTO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87545" tIns="43772" rIns="87545" bIns="43772" rtlCol="0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87545" tIns="43772" rIns="87545" bIns="43772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>
                <a:cs typeface="Arial" pitchFamily="34" charset="0"/>
              </a:defRPr>
            </a:lvl1pPr>
          </a:lstStyle>
          <a:p>
            <a:fld id="{860256A7-3BED-4BC8-B737-1C3413A4944D}" type="datetimeFigureOut">
              <a:rPr lang="pt-BR"/>
              <a:pPr/>
              <a:t>09/07/2015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lIns="87545" tIns="43772" rIns="87545" bIns="43772" rtlCol="0" anchor="b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wrap="square" lIns="87545" tIns="43772" rIns="87545" bIns="43772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>
                <a:cs typeface="Arial" pitchFamily="34" charset="0"/>
              </a:defRPr>
            </a:lvl1pPr>
          </a:lstStyle>
          <a:p>
            <a:fld id="{30BA94AD-89B1-4ABF-9A2A-AC7A8E26DC8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36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45" tIns="43772" rIns="87545" bIns="437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545" tIns="43772" rIns="87545" bIns="437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545" tIns="43772" rIns="87545" bIns="437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545" tIns="43772" rIns="87545" bIns="437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671550" y="-11442700"/>
            <a:ext cx="16252825" cy="121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26063" cy="445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028245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671550" y="-11442700"/>
            <a:ext cx="16257588" cy="12195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27650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3671550" y="-11442700"/>
            <a:ext cx="16252825" cy="12190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64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3777097" y="9428464"/>
            <a:ext cx="2890592" cy="496700"/>
          </a:xfrm>
          <a:prstGeom prst="rect">
            <a:avLst/>
          </a:prstGeom>
          <a:noFill/>
        </p:spPr>
        <p:txBody>
          <a:bodyPr lIns="83142" tIns="41570" rIns="83142" bIns="41570"/>
          <a:lstStyle/>
          <a:p>
            <a:fld id="{35C52F73-6C10-4D0F-93F4-17B9B3095CE9}" type="slidenum">
              <a:rPr lang="pt-BR" smtClean="0">
                <a:latin typeface="Times New Roman" pitchFamily="18" charset="0"/>
                <a:ea typeface="Microsoft YaHei" pitchFamily="34" charset="-122"/>
              </a:rPr>
              <a:pPr/>
              <a:t>4</a:t>
            </a:fld>
            <a:endParaRPr lang="pt-BR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0" cy="4467355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3671550" y="-11442700"/>
            <a:ext cx="16252825" cy="12190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64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3671550" y="-11442700"/>
            <a:ext cx="16252825" cy="12190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64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3671550" y="-11442700"/>
            <a:ext cx="16252825" cy="12190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7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3671550" y="-11442700"/>
            <a:ext cx="16252825" cy="12190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7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68802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292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11163" y="1439863"/>
            <a:ext cx="4037012" cy="602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0575" y="1439863"/>
            <a:ext cx="4037013" cy="602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062732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01440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84131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576794"/>
            <a:ext cx="8101013" cy="1588"/>
          </a:xfrm>
          <a:prstGeom prst="line">
            <a:avLst/>
          </a:prstGeom>
          <a:noFill/>
          <a:ln w="5724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1667387"/>
            <a:ext cx="7308850" cy="1587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87" y="0"/>
            <a:ext cx="1418226" cy="9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4" y="0"/>
            <a:ext cx="1524883" cy="1483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ea typeface="ＭＳ Ｐゴシック" charset="0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ea typeface="ＭＳ Ｐゴシック" charset="0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ea typeface="ＭＳ Ｐゴシック" charset="0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ea typeface="ＭＳ Ｐゴシック" charset="0"/>
          <a:cs typeface="Arial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cs typeface="Arial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cs typeface="Arial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cs typeface="Arial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808080"/>
          </a:solidFill>
          <a:latin typeface="Lucida Sans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80808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Arial" pitchFamily="34" charset="0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" pitchFamily="34" charset="0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" pitchFamily="34" charset="0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" pitchFamily="34" charset="0"/>
          <a:ea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pitchFamily="34" charset="0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689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6402388"/>
            <a:ext cx="2339975" cy="1587"/>
          </a:xfrm>
          <a:prstGeom prst="line">
            <a:avLst/>
          </a:prstGeom>
          <a:noFill/>
          <a:ln w="1908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6442075"/>
            <a:ext cx="2124075" cy="1588"/>
          </a:xfrm>
          <a:prstGeom prst="line">
            <a:avLst/>
          </a:prstGeom>
          <a:noFill/>
          <a:ln w="1908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789738" y="881063"/>
            <a:ext cx="2339975" cy="1587"/>
          </a:xfrm>
          <a:prstGeom prst="line">
            <a:avLst/>
          </a:prstGeom>
          <a:noFill/>
          <a:ln w="1908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7005638" y="920750"/>
            <a:ext cx="2124075" cy="1588"/>
          </a:xfrm>
          <a:prstGeom prst="line">
            <a:avLst/>
          </a:prstGeom>
          <a:noFill/>
          <a:ln w="1908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57213" y="6524625"/>
            <a:ext cx="3730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pt-BR" sz="1200" dirty="0">
                <a:solidFill>
                  <a:srgbClr val="5F5F5F"/>
                </a:solidFill>
                <a:latin typeface="Lucida Sans" pitchFamily="34" charset="0"/>
              </a:rPr>
              <a:t>Conselho Gestor de Tecnologia da Informação</a:t>
            </a:r>
          </a:p>
        </p:txBody>
      </p:sp>
      <p:sp>
        <p:nvSpPr>
          <p:cNvPr id="20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439863"/>
            <a:ext cx="8226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472238"/>
            <a:ext cx="5207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6546850"/>
            <a:ext cx="44331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5704765" y="6546850"/>
            <a:ext cx="294869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  <a:buSzPct val="100000"/>
            </a:pPr>
            <a:r>
              <a:rPr lang="pt-BR" sz="1200" dirty="0">
                <a:solidFill>
                  <a:srgbClr val="5F5F5F"/>
                </a:solidFill>
                <a:latin typeface="Lucida Sans" pitchFamily="34" charset="0"/>
              </a:rPr>
              <a:t>Diretoria de Tecnologia da Informação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2" r:id="rId3"/>
    <p:sldLayoutId id="2147483663" r:id="rId4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+mj-lt"/>
          <a:ea typeface="ＭＳ Ｐゴシック" charset="0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ea typeface="ＭＳ Ｐゴシック" charset="0"/>
          <a:cs typeface="Arial" pitchFamily="34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ea typeface="ＭＳ Ｐゴシック" charset="0"/>
          <a:cs typeface="Arial" pitchFamily="34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ea typeface="ＭＳ Ｐゴシック" charset="0"/>
          <a:cs typeface="Arial" pitchFamily="34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ea typeface="ＭＳ Ｐゴシック" charset="0"/>
          <a:cs typeface="Arial" pitchFamily="34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cs typeface="Arial" pitchFamily="34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cs typeface="Arial" pitchFamily="34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cs typeface="Arial" pitchFamily="34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5F5F5F"/>
          </a:solidFill>
          <a:latin typeface="Lucida Sans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 b="1">
          <a:solidFill>
            <a:srgbClr val="80808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60000"/>
        <a:buChar char="•"/>
        <a:defRPr sz="2200">
          <a:solidFill>
            <a:srgbClr val="808080"/>
          </a:solidFill>
          <a:latin typeface="+mn-lt"/>
          <a:ea typeface="Arial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60000"/>
        <a:buChar char="•"/>
        <a:defRPr sz="2200">
          <a:solidFill>
            <a:srgbClr val="808080"/>
          </a:solidFill>
          <a:latin typeface="+mn-lt"/>
          <a:ea typeface="Arial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buChar char="–"/>
        <a:defRPr sz="2200">
          <a:solidFill>
            <a:srgbClr val="808080"/>
          </a:solidFill>
          <a:latin typeface="+mn-lt"/>
          <a:ea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buChar char="»"/>
        <a:defRPr sz="2200">
          <a:solidFill>
            <a:srgbClr val="808080"/>
          </a:solidFill>
          <a:latin typeface="+mn-lt"/>
          <a:ea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defRPr sz="2200">
          <a:solidFill>
            <a:srgbClr val="80808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defRPr sz="2200">
          <a:solidFill>
            <a:srgbClr val="80808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defRPr sz="2200">
          <a:solidFill>
            <a:srgbClr val="80808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60000"/>
        <a:buFont typeface="Times New Roman" pitchFamily="18" charset="0"/>
        <a:defRPr sz="2200">
          <a:solidFill>
            <a:srgbClr val="80808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economia.mp4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Fim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m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storico.mp4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2659746"/>
            <a:ext cx="6332561" cy="4198253"/>
          </a:xfrm>
          <a:prstGeom prst="rect">
            <a:avLst/>
          </a:prstGeom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346209" y="856888"/>
            <a:ext cx="2067824" cy="57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eaLnBrk="0" hangingPunct="0"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t-BR" sz="1200" b="1" dirty="0">
                <a:solidFill>
                  <a:schemeClr val="tx1"/>
                </a:solidFill>
                <a:latin typeface="Helvetica" pitchFamily="34" charset="0"/>
              </a:rPr>
              <a:t>Conselho </a:t>
            </a:r>
            <a:r>
              <a:rPr lang="pt-BR" sz="1200" b="1" dirty="0" smtClean="0">
                <a:solidFill>
                  <a:schemeClr val="tx1"/>
                </a:solidFill>
                <a:latin typeface="Helvetica" pitchFamily="34" charset="0"/>
              </a:rPr>
              <a:t>Gestor </a:t>
            </a:r>
            <a:r>
              <a:rPr lang="pt-BR" sz="1200" b="1" dirty="0">
                <a:solidFill>
                  <a:schemeClr val="tx1"/>
                </a:solidFill>
                <a:latin typeface="Helvetica" pitchFamily="34" charset="0"/>
              </a:rPr>
              <a:t>de </a:t>
            </a:r>
          </a:p>
          <a:p>
            <a:pPr algn="ctr" eaLnBrk="1" hangingPunct="1">
              <a:buSzPct val="100000"/>
            </a:pPr>
            <a:r>
              <a:rPr lang="pt-BR" sz="1200" b="1" dirty="0">
                <a:solidFill>
                  <a:schemeClr val="tx1"/>
                </a:solidFill>
                <a:latin typeface="Helvetica" pitchFamily="34" charset="0"/>
              </a:rPr>
              <a:t>Tecnologia da </a:t>
            </a:r>
            <a:endParaRPr lang="pt-BR" sz="12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pPr algn="ctr" eaLnBrk="1" hangingPunct="1">
              <a:buSzPct val="100000"/>
            </a:pPr>
            <a:r>
              <a:rPr lang="pt-BR" sz="1200" b="1" dirty="0" smtClean="0">
                <a:solidFill>
                  <a:schemeClr val="tx1"/>
                </a:solidFill>
                <a:latin typeface="Helvetica" pitchFamily="34" charset="0"/>
              </a:rPr>
              <a:t>Informação</a:t>
            </a:r>
            <a:endParaRPr lang="pt-BR" sz="12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78674"/>
            <a:ext cx="9144000" cy="51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t-BR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NOVAS PERSPECTIVAS DA APLICAÇÃO DA TECNOLOGIA NA AUTOMAÇÃO DO JUDICIÁRIO</a:t>
            </a:r>
            <a:endParaRPr lang="pt-BR" sz="2000" b="1" dirty="0">
              <a:solidFill>
                <a:schemeClr val="tx1"/>
              </a:solidFill>
              <a:latin typeface="Lucida Sans" pitchFamily="34" charset="0"/>
            </a:endParaRPr>
          </a:p>
          <a:p>
            <a:pPr algn="ctr" eaLnBrk="1" hangingPunct="1">
              <a:buSzPct val="100000"/>
            </a:pPr>
            <a:endParaRPr lang="pt-BR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 algn="ctr" eaLnBrk="1" hangingPunct="1">
              <a:buSzPct val="100000"/>
            </a:pPr>
            <a:endParaRPr lang="pt-BR" b="1" dirty="0">
              <a:solidFill>
                <a:schemeClr val="tx1"/>
              </a:solidFill>
              <a:latin typeface="Lucida Sans" pitchFamily="34" charset="0"/>
            </a:endParaRPr>
          </a:p>
          <a:p>
            <a:pPr algn="ctr" eaLnBrk="1" hangingPunct="1">
              <a:buSzPct val="100000"/>
            </a:pPr>
            <a:endParaRPr lang="pt-BR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pPr algn="ctr" eaLnBrk="1" hangingPunct="1">
              <a:buSzPct val="100000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ctr" eaLnBrk="1" hangingPunct="1">
              <a:buSzPct val="100000"/>
            </a:pP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r" eaLnBrk="1" hangingPunct="1">
              <a:buSzPct val="100000"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r" eaLnBrk="1" hangingPunct="1">
              <a:buSzPct val="100000"/>
            </a:pPr>
            <a:endParaRPr lang="pt-BR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  <a:p>
            <a:pPr algn="r" eaLnBrk="1" hangingPunct="1">
              <a:buSzPct val="100000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Des. Jorge Henrique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Schaefer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Martins</a:t>
            </a:r>
          </a:p>
          <a:p>
            <a:pPr algn="r" eaLnBrk="1" hangingPunct="1">
              <a:buSzPct val="100000"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Presidente do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CGInfo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0"/>
            <a:ext cx="94001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1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0"/>
          <a:stretch/>
        </p:blipFill>
        <p:spPr>
          <a:xfrm>
            <a:off x="-3" y="0"/>
            <a:ext cx="9144003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" y="21372"/>
            <a:ext cx="9143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INTEROPERABILIDADE NACIONAL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INTERFACE COMUM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NOVAS FUNCIONALIDADES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VIDEOCONFERÊNCIA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TELETRABALHO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AUTOMAÇÃO </a:t>
            </a: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DE PROCESSOS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SESSÕES VIRTUAIS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VOTO ELETRÔNICO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INOVAÇÕES TECNOLÓGICAS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EQUIPAMENTOS ERGONÔMICOS</a:t>
            </a:r>
          </a:p>
          <a:p>
            <a:pPr marL="801688" lvl="1" indent="-352425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COMPUTAÇÃO COGNITIVA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Processo Eletrôn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6410"/>
          <a:stretch/>
        </p:blipFill>
        <p:spPr bwMode="auto">
          <a:xfrm>
            <a:off x="6093524" y="4063041"/>
            <a:ext cx="2496517" cy="22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048" y="228600"/>
            <a:ext cx="8215952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Interoperabilidade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263" y="1061049"/>
            <a:ext cx="8972220" cy="521898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spcBef>
                <a:spcPts val="600"/>
              </a:spcBef>
              <a:buSzPct val="120000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</a:rPr>
              <a:t>Intercomunicação com outros Tribunais, órgãos públicos e usuários em geral</a:t>
            </a:r>
          </a:p>
          <a:p>
            <a:pPr>
              <a:spcBef>
                <a:spcPts val="600"/>
              </a:spcBef>
              <a:buSzPct val="120000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</a:rPr>
              <a:t>Uniformização </a:t>
            </a:r>
            <a:r>
              <a:rPr lang="pt-BR" sz="2800" b="0" dirty="0">
                <a:solidFill>
                  <a:schemeClr val="tx1"/>
                </a:solidFill>
                <a:latin typeface="Calibri" pitchFamily="34" charset="0"/>
              </a:rPr>
              <a:t>de procedimentos e despachos para utilização em todos os Estados</a:t>
            </a:r>
          </a:p>
          <a:p>
            <a:pPr>
              <a:spcBef>
                <a:spcPts val="1800"/>
              </a:spcBef>
              <a:buSzPct val="120000"/>
            </a:pPr>
            <a:r>
              <a:rPr lang="pt-BR" sz="2800" u="sng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Unificação de Interfaces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Padronização do Portal de Acesso, propiciando facilidades aos usuários externos.</a:t>
            </a:r>
          </a:p>
          <a:p>
            <a:pPr lvl="1">
              <a:spcBef>
                <a:spcPts val="1200"/>
              </a:spcBef>
              <a:buSzPct val="100000"/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Resultado: Projeto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pt-BR" sz="2800" b="1" u="sng" dirty="0">
                <a:solidFill>
                  <a:schemeClr val="tx1"/>
                </a:solidFill>
                <a:latin typeface="Calibri" pitchFamily="34" charset="0"/>
              </a:rPr>
              <a:t>Escritório Digital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</a:rPr>
              <a:t>”, estabelecido pelo CNJ para instituir portal unificado de acesso aos diferentes sistemas dos Tribunais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800" b="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0" y="14377"/>
            <a:ext cx="3994030" cy="7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 b="1">
                <a:solidFill>
                  <a:srgbClr val="80808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–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»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85725" indent="-85725">
              <a:spcBef>
                <a:spcPts val="600"/>
              </a:spcBef>
              <a:buSzPct val="120000"/>
              <a:buFont typeface="Times New Roman" pitchFamily="18" charset="0"/>
              <a:buNone/>
            </a:pPr>
            <a:r>
              <a:rPr lang="pt-BR" altLang="en-US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BR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falando a mesma língua, </a:t>
            </a:r>
            <a:br>
              <a:rPr lang="pt-BR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apenas com sotaque diferente.</a:t>
            </a:r>
            <a:r>
              <a:rPr lang="pt-BR" altLang="en-US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pt-BR" sz="2800" b="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-12941" y="0"/>
            <a:ext cx="9144000" cy="9969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kern="1200" dirty="0" err="1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Teletrabalho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30" y="2707575"/>
            <a:ext cx="2561469" cy="29785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2" y="776377"/>
            <a:ext cx="9031859" cy="5658929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eaLnBrk="0" hangingPunct="0">
              <a:spcBef>
                <a:spcPts val="600"/>
              </a:spcBef>
              <a:buClr>
                <a:srgbClr val="000000"/>
              </a:buClr>
              <a:buSzPct val="120000"/>
            </a:pPr>
            <a:r>
              <a:rPr lang="pt-BR" sz="2800" u="sng" dirty="0" smtClean="0">
                <a:solidFill>
                  <a:schemeClr val="tx1"/>
                </a:solidFill>
                <a:latin typeface="Arial Rounded MT Bold" pitchFamily="34" charset="0"/>
                <a:cs typeface="Arial" charset="0"/>
              </a:rPr>
              <a:t>Home Office</a:t>
            </a:r>
            <a:endParaRPr lang="pt-BR" sz="2800" u="sng" dirty="0" smtClean="0">
              <a:solidFill>
                <a:schemeClr val="tx1"/>
              </a:solidFill>
              <a:latin typeface="Calibri" pitchFamily="34" charset="0"/>
              <a:ea typeface="ＭＳ Ｐゴシック" charset="0"/>
            </a:endParaRPr>
          </a:p>
          <a:p>
            <a:pPr marL="715963" indent="-354013" defTabSz="2667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Maior flexibilidade para execução do trabalho</a:t>
            </a:r>
          </a:p>
          <a:p>
            <a:pPr marL="715963" indent="-354013" defTabSz="2667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Racionalização do espaço físico das unidades</a:t>
            </a:r>
          </a:p>
          <a:p>
            <a:pPr marL="715963" indent="-354013" defTabSz="2667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Aumento de produtividade e de qualidade de vida</a:t>
            </a:r>
          </a:p>
          <a:p>
            <a:pPr marL="715963" indent="-354013" defTabSz="2667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rPr>
              <a:t>Necessidade de infraestrutura de TI,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rPr>
            </a:b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rPr>
              <a:t>equipamentos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0"/>
              </a:rPr>
              <a:t>e sistemas apropriados</a:t>
            </a:r>
          </a:p>
          <a:p>
            <a:pPr marL="715963" indent="-354013" defTabSz="2667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Projeto Piloto:</a:t>
            </a:r>
          </a:p>
          <a:p>
            <a:pPr marL="1116013" lvl="2" indent="-354013" defTabSz="266700" eaLnBrk="0" hangingPunct="0">
              <a:spcBef>
                <a:spcPts val="0"/>
              </a:spcBef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8 servidores</a:t>
            </a:r>
          </a:p>
          <a:p>
            <a:pPr marL="1116013" lvl="2" indent="-354013" defTabSz="266700" eaLnBrk="0" hangingPunct="0">
              <a:spcBef>
                <a:spcPts val="0"/>
              </a:spcBef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4 meses</a:t>
            </a:r>
          </a:p>
          <a:p>
            <a:pPr marL="1116013" lvl="2" indent="-354013" defTabSz="266700" eaLnBrk="0" hangingPunct="0">
              <a:spcBef>
                <a:spcPts val="0"/>
              </a:spcBef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20,43% de incremento na produtividade, </a:t>
            </a:r>
            <a:b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</a:br>
            <a: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comparada com a produção do setor (média)</a:t>
            </a:r>
          </a:p>
          <a:p>
            <a:pPr marL="1116013" lvl="2" indent="-354013" defTabSz="266700" eaLnBrk="0" hangingPunct="0">
              <a:spcBef>
                <a:spcPts val="0"/>
              </a:spcBef>
              <a:buClr>
                <a:srgbClr val="000000"/>
              </a:buClr>
              <a:buSzPct val="90000"/>
              <a:buFont typeface="Wingdings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Expansão do projeto: Resolução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14/2015-TJ</a:t>
            </a:r>
            <a:endParaRPr lang="pt-BR" sz="2800" dirty="0" smtClean="0">
              <a:solidFill>
                <a:schemeClr val="tx1"/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484408"/>
            <a:ext cx="9144000" cy="3786996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rgbClr val="000000"/>
              </a:buClr>
              <a:buSzPct val="120000"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-12941" y="0"/>
            <a:ext cx="9144000" cy="9969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kern="1200" dirty="0" err="1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Teletrabalho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6255" y="776377"/>
            <a:ext cx="8865602" cy="5410667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rgbClr val="000000"/>
              </a:buClr>
              <a:buSzPct val="120000"/>
            </a:pPr>
            <a:r>
              <a:rPr lang="pt-BR" sz="2800" u="sng" dirty="0" smtClean="0">
                <a:solidFill>
                  <a:schemeClr val="tx1"/>
                </a:solidFill>
                <a:latin typeface="Arial Rounded MT Bold" pitchFamily="34" charset="0"/>
                <a:cs typeface="Arial" charset="0"/>
              </a:rPr>
              <a:t>Trabalho Remoto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Possibilidade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de execução do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trabalho em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uma unidade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jurisdicional remotamente a </a:t>
            </a:r>
            <a:b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partir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de qualquer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outra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do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Estado.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Disponibilização de serviços sem necessidade de deslocamento físico, com melhor aproveitamento do contingente de servidores.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Investimento em equipamentos e novas funcionalidades nos sistemas para a realização de julgamentos virtuais e videoconferências, sem o deslocamento físico de magistrados e interessados  às sessões.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484408"/>
            <a:ext cx="9144000" cy="3786996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rgbClr val="000000"/>
              </a:buClr>
              <a:buSzPct val="120000"/>
            </a:pPr>
            <a:endParaRPr lang="pt-BR" sz="2800" dirty="0">
              <a:solidFill>
                <a:schemeClr val="tx1"/>
              </a:solidFill>
              <a:latin typeface="Calibri" pitchFamily="34" charset="0"/>
              <a:ea typeface="ＭＳ Ｐゴシック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68" y="976230"/>
            <a:ext cx="3841589" cy="17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144000" cy="7652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Inovações Tecnológicas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39" y="2447686"/>
            <a:ext cx="5550675" cy="37374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" y="4083079"/>
            <a:ext cx="2571698" cy="15481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3" y="1160911"/>
            <a:ext cx="4937660" cy="2313362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61010" y="3617346"/>
            <a:ext cx="3399583" cy="465733"/>
          </a:xfr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9525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VIDEOCONFERÊNCIA</a:t>
            </a:r>
            <a:endParaRPr lang="pt-BR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5662043" y="1627344"/>
            <a:ext cx="3399583" cy="8203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 b="1">
                <a:solidFill>
                  <a:srgbClr val="80808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–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»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95250" indent="0" algn="ctr">
              <a:spcBef>
                <a:spcPts val="0"/>
              </a:spcBef>
              <a:buFont typeface="Times New Roman" pitchFamily="18" charset="0"/>
              <a:buNone/>
            </a:pPr>
            <a:r>
              <a:rPr lang="pt-BR" sz="28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EQUIPAMENTOS ERGONÔMICOS</a:t>
            </a:r>
            <a:endParaRPr lang="pt-BR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m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7" y="0"/>
            <a:ext cx="713739" cy="7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144000" cy="7652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Computação Cognitiva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" y="921703"/>
            <a:ext cx="9031859" cy="2226142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ct val="120000"/>
              <a:buFont typeface="Times New Roman" pitchFamily="18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Cenário tecnológico em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que os sistemas interagem de forma mais integrada com os seres humanos por meio da compreensão de linguagem natural,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a capacidade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de aprendizagem e de identificação de 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padrões, apoiados </a:t>
            </a:r>
            <a:r>
              <a:rPr lang="pt-BR" sz="28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no conceito de inteligência artificial e </a:t>
            </a:r>
            <a:r>
              <a:rPr lang="pt-BR" sz="2800" i="1" dirty="0" err="1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Machine</a:t>
            </a:r>
            <a:r>
              <a:rPr lang="pt-BR" sz="2800" i="1" dirty="0" smtClean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 Learning.</a:t>
            </a:r>
            <a:endParaRPr lang="pt-BR" sz="2800" i="1" dirty="0">
              <a:solidFill>
                <a:schemeClr val="tx1"/>
              </a:solidFill>
              <a:latin typeface="Calibri" pitchFamily="34" charset="0"/>
              <a:ea typeface="ＭＳ Ｐゴシック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6" y="3273049"/>
            <a:ext cx="3962804" cy="297368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649771" y="3147845"/>
            <a:ext cx="4088787" cy="3376599"/>
            <a:chOff x="4649771" y="3147845"/>
            <a:chExt cx="4088787" cy="33765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68" y="3147845"/>
              <a:ext cx="1236819" cy="637086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771" y="3798586"/>
              <a:ext cx="4088787" cy="272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8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55" y="228600"/>
            <a:ext cx="8962845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Perspectivas de Investimento no Quadriênio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1435" r="4968" b="1914"/>
          <a:stretch/>
        </p:blipFill>
        <p:spPr bwMode="auto">
          <a:xfrm>
            <a:off x="69012" y="1052423"/>
            <a:ext cx="8980098" cy="5227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048" y="228600"/>
            <a:ext cx="8215952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Programas e Projetos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87565"/>
              </p:ext>
            </p:extLst>
          </p:nvPr>
        </p:nvGraphicFramePr>
        <p:xfrm>
          <a:off x="129395" y="969837"/>
          <a:ext cx="8939234" cy="5361814"/>
        </p:xfrm>
        <a:graphic>
          <a:graphicData uri="http://schemas.openxmlformats.org/drawingml/2006/table">
            <a:tbl>
              <a:tblPr/>
              <a:tblGrid>
                <a:gridCol w="2840059"/>
                <a:gridCol w="1200150"/>
                <a:gridCol w="1200150"/>
                <a:gridCol w="1200150"/>
                <a:gridCol w="1200150"/>
                <a:gridCol w="1298575"/>
              </a:tblGrid>
              <a:tr h="28689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Infraestrutura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</a:t>
                      </a:r>
                    </a:p>
                    <a:p>
                      <a:pPr algn="l" fontAlgn="b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Links com comarcas, Conexão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em 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Fibra, Wireless, Internet, Gestão  de redes, Servidores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Blade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VDI, </a:t>
                      </a: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Antivirus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Contratos bancos de dados e servidores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56.087.043,64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65.258.230,39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49.918.462,74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53.704.394,78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224.968.131,55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judiciais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SAJ PG e SG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28.542.022,19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17.125.940,44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17.430.290,88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17.912.039,52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81.010.293,03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Telecomunicações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Telefonia fixa e móvel, Videoconferência, Conexão pessoal à Internet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14.651.420,38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16.023.606,72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17.115.843,60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18.329.136,93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66.120.007,63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Apoio à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SOA, Componentes de desenvolvimento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10.933.000,00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12.113.130,00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12.489.563,06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12.682.247,59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48.217.940,65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Sistemas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administrativos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Contratação por Pontos de Função, BI, Sistemas específicos, Computação Cognitiva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11.941.841,85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9.328.665,60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10.399.987,42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11.906.192,72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43.576.687,58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2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Equipamentos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Computadores, equipamentos multifuncionais, Outsourcing de impressão, Manutenção de impressoras e nobreaks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9.663.170,00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4.423.900,00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4.373.900,00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3.490.346,00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21.951.316,00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51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Governança e Gestão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Consultoria em segurança de TI, Solução de gestão de ativos, Serviços de aconselhamento imparcial, Ferramenta para gestão de riscos, Plano de Continuidade de Negócios,, Gestão de aquisições e contratos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2.924.400,00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3.282.400,00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4.232.600,00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3.296.000,00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13.735.400,00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Materiais 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</a:t>
                      </a:r>
                    </a:p>
                    <a:p>
                      <a:pPr algn="l" fontAlgn="b"/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Peças de equipamento e </a:t>
                      </a:r>
                      <a:r>
                        <a:rPr lang="pt-BR" sz="12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Tonner</a:t>
                      </a:r>
                      <a:endParaRPr lang="pt-B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3.072.000,00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2.350.000,00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1.750.000,00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1.350.000,00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8.522.000,00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70"/>
            <a:ext cx="9134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cesso Eletrônico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6410"/>
          <a:stretch/>
        </p:blipFill>
        <p:spPr bwMode="auto">
          <a:xfrm>
            <a:off x="382837" y="0"/>
            <a:ext cx="1944000" cy="17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5064" y="228600"/>
            <a:ext cx="722893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  <a:effectLst/>
              </a:rPr>
              <a:t>Processo Digital &amp; Novas Tecnologias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27061" y="4939014"/>
            <a:ext cx="70803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Des. Jorge Henrique </a:t>
            </a:r>
            <a:r>
              <a:rPr lang="pt-B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Schaefer</a:t>
            </a: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Martins</a:t>
            </a:r>
          </a:p>
          <a:p>
            <a:pPr algn="ctr" eaLnBrk="1" hangingPunct="1">
              <a:buSzPct val="100000"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Presidente do CGInfo</a:t>
            </a:r>
          </a:p>
          <a:p>
            <a:pPr algn="ctr">
              <a:spcBef>
                <a:spcPts val="1200"/>
              </a:spcBef>
            </a:pPr>
            <a:r>
              <a:rPr lang="pt-BR" sz="2400" dirty="0" smtClean="0">
                <a:solidFill>
                  <a:schemeClr val="tx1"/>
                </a:solidFill>
                <a:latin typeface="Lucida Sans" pitchFamily="34" charset="0"/>
              </a:rPr>
              <a:t>cginfo.assessoria@tjsc.jus.br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1723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Diretrizes para </a:t>
            </a:r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a Aplicação de Recursos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pic>
        <p:nvPicPr>
          <p:cNvPr id="79875" name="Picture 3" descr="C:\Arquivos de programas\Arquivos comuns\Microsoft Shared\Clipart\cagcat50\IN0048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3" y="2596030"/>
            <a:ext cx="2132345" cy="21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C:\Arquivos de programas\Arquivos comuns\Microsoft Shared\Clipart\cagcat50\IN00483_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36" y="1860559"/>
            <a:ext cx="2245025" cy="22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C:\Arquivos de programas\Arquivos comuns\Microsoft Shared\Clipart\cagcat50\IN0048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88" y="2853076"/>
            <a:ext cx="2252932" cy="22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2940175" y="4101642"/>
            <a:ext cx="2660946" cy="5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PRODUTIVIDADE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17337" y="4750321"/>
            <a:ext cx="2497541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CELERIDADE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5711586" y="5162423"/>
            <a:ext cx="324853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CONFIABILIDADE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14045" y="1240341"/>
            <a:ext cx="2497541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MOBILIDADE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09389" y="1761835"/>
            <a:ext cx="2660946" cy="9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SEGURANÇA DA INFORMAÇÃO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9396" y="1634185"/>
            <a:ext cx="2660946" cy="9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AUTOMAÇÃO DE PROCESSOS</a:t>
            </a:r>
            <a:endParaRPr lang="pt-BR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820343" y="5011069"/>
            <a:ext cx="2660946" cy="1132628"/>
            <a:chOff x="2504121" y="5011068"/>
            <a:chExt cx="2660946" cy="1132628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504121" y="5090873"/>
              <a:ext cx="2660946" cy="869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pt-BR" sz="28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EFICIÊNCIA OPERACIONAL</a:t>
              </a:r>
              <a:endParaRPr lang="pt-B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" name="Meio-quadro 2"/>
            <p:cNvSpPr/>
            <p:nvPr/>
          </p:nvSpPr>
          <p:spPr bwMode="auto">
            <a:xfrm rot="10800000">
              <a:off x="2620869" y="5660616"/>
              <a:ext cx="398946" cy="483080"/>
            </a:xfrm>
            <a:prstGeom prst="halfFrame">
              <a:avLst>
                <a:gd name="adj1" fmla="val 16035"/>
                <a:gd name="adj2" fmla="val 18197"/>
              </a:avLst>
            </a:prstGeom>
            <a:solidFill>
              <a:srgbClr val="3A7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799999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Meio-quadro 14"/>
            <p:cNvSpPr/>
            <p:nvPr/>
          </p:nvSpPr>
          <p:spPr bwMode="auto">
            <a:xfrm rot="10800000">
              <a:off x="4662288" y="5011068"/>
              <a:ext cx="398946" cy="483080"/>
            </a:xfrm>
            <a:prstGeom prst="halfFrame">
              <a:avLst>
                <a:gd name="adj1" fmla="val 16035"/>
                <a:gd name="adj2" fmla="val 18197"/>
              </a:avLst>
            </a:prstGeom>
            <a:solidFill>
              <a:srgbClr val="3A7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Meio-quadro 15"/>
            <p:cNvSpPr/>
            <p:nvPr/>
          </p:nvSpPr>
          <p:spPr bwMode="auto">
            <a:xfrm rot="10800000">
              <a:off x="4671485" y="5660616"/>
              <a:ext cx="398946" cy="483080"/>
            </a:xfrm>
            <a:prstGeom prst="halfFrame">
              <a:avLst>
                <a:gd name="adj1" fmla="val 16035"/>
                <a:gd name="adj2" fmla="val 18197"/>
              </a:avLst>
            </a:prstGeom>
            <a:solidFill>
              <a:srgbClr val="3A7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Meio-quadro 16"/>
            <p:cNvSpPr/>
            <p:nvPr/>
          </p:nvSpPr>
          <p:spPr bwMode="auto">
            <a:xfrm>
              <a:off x="2620870" y="5011069"/>
              <a:ext cx="398946" cy="483080"/>
            </a:xfrm>
            <a:prstGeom prst="halfFrame">
              <a:avLst>
                <a:gd name="adj1" fmla="val 16035"/>
                <a:gd name="adj2" fmla="val 18197"/>
              </a:avLst>
            </a:prstGeom>
            <a:solidFill>
              <a:srgbClr val="3A74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4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2" grpId="0"/>
      <p:bldP spid="79885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9018588" cy="784225"/>
          </a:xfrm>
        </p:spPr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Processo Digital: Mudança de Paradigma</a:t>
            </a:r>
          </a:p>
        </p:txBody>
      </p:sp>
      <p:pic>
        <p:nvPicPr>
          <p:cNvPr id="4" name="Espaço Reservado para Conteúdo 3" descr="20130228_17343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517" y="1078883"/>
            <a:ext cx="4074320" cy="3056105"/>
          </a:xfrm>
          <a:effectLst>
            <a:outerShdw blurRad="127000" dist="12700" dir="18900000" sx="100999" sy="100999" algn="bl" rotWithShape="0">
              <a:srgbClr val="000000">
                <a:alpha val="39998"/>
              </a:srgbClr>
            </a:outerShdw>
          </a:effectLst>
        </p:spPr>
      </p:pic>
      <p:sp>
        <p:nvSpPr>
          <p:cNvPr id="6148" name="Rectangle 2"/>
          <p:cNvSpPr>
            <a:spLocks noGrp="1" noChangeArrowheads="1"/>
          </p:cNvSpPr>
          <p:nvPr/>
        </p:nvSpPr>
        <p:spPr bwMode="auto">
          <a:xfrm>
            <a:off x="4563373" y="4082249"/>
            <a:ext cx="4580625" cy="24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Ambiente limpo</a:t>
            </a: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Racionalização de atividades</a:t>
            </a: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Minimização </a:t>
            </a:r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 uso de papel </a:t>
            </a: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Assinatura digital</a:t>
            </a:r>
            <a:endParaRPr lang="pt-BR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Acesso integral dos autos</a:t>
            </a: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Trabalho remoto</a:t>
            </a:r>
            <a:endParaRPr lang="pt-BR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endParaRPr lang="pt-BR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endParaRPr lang="pt-BR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eta para a direita 1"/>
          <p:cNvSpPr>
            <a:spLocks noChangeArrowheads="1"/>
          </p:cNvSpPr>
          <p:nvPr/>
        </p:nvSpPr>
        <p:spPr bwMode="auto">
          <a:xfrm>
            <a:off x="3474113" y="2558613"/>
            <a:ext cx="861497" cy="165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A74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pic>
        <p:nvPicPr>
          <p:cNvPr id="9" name="Espaço Reservado para Conteúdo 3" descr="processo judici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8" y="2636251"/>
            <a:ext cx="2544293" cy="1761744"/>
          </a:xfrm>
          <a:prstGeom prst="rect">
            <a:avLst/>
          </a:prstGeom>
          <a:effectLst>
            <a:outerShdw blurRad="127000" dist="12700" dir="18900000" sx="100999" sy="100999" algn="b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m 4" descr="130320104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2" y="871268"/>
            <a:ext cx="2489283" cy="1649415"/>
          </a:xfrm>
          <a:prstGeom prst="rect">
            <a:avLst/>
          </a:prstGeom>
          <a:effectLst>
            <a:outerShdw blurRad="127000" dist="12700" dir="18900000" sx="100999" sy="100999" algn="b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 descr="1403201042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2" y="4524598"/>
            <a:ext cx="2568339" cy="1830667"/>
          </a:xfrm>
          <a:prstGeom prst="rect">
            <a:avLst/>
          </a:prstGeom>
          <a:effectLst>
            <a:outerShdw blurRad="127000" dist="12700" dir="18900000" sx="100999" sy="100999" algn="b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017876" cy="784864"/>
          </a:xfr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pt-BR" sz="32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A Implantação da Tecnologia no PJSC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pic>
        <p:nvPicPr>
          <p:cNvPr id="3" name="Imagem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739" cy="71309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1728788"/>
            <a:ext cx="9143999" cy="3209841"/>
            <a:chOff x="0" y="1728788"/>
            <a:chExt cx="9143999" cy="3209841"/>
          </a:xfrm>
        </p:grpSpPr>
        <p:pic>
          <p:nvPicPr>
            <p:cNvPr id="14338" name="Picture 2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788"/>
              <a:ext cx="9143999" cy="320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926" y="3551815"/>
              <a:ext cx="1392073" cy="827539"/>
            </a:xfrm>
            <a:prstGeom prst="rect">
              <a:avLst/>
            </a:prstGeom>
          </p:spPr>
        </p:pic>
      </p:grpSp>
      <p:pic>
        <p:nvPicPr>
          <p:cNvPr id="5" name="Picture 2" descr="Processo Eletrôn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2" y="2353829"/>
            <a:ext cx="1351126" cy="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9" y="991645"/>
            <a:ext cx="5956471" cy="3761452"/>
          </a:xfrm>
          <a:prstGeom prst="rect">
            <a:avLst/>
          </a:prstGeom>
        </p:spPr>
      </p:pic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76610" y="115889"/>
            <a:ext cx="8741266" cy="784864"/>
          </a:xfr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pt-BR" sz="3200" kern="1200" dirty="0">
                <a:solidFill>
                  <a:schemeClr val="tx1"/>
                </a:solidFill>
                <a:latin typeface="Arial Rounded MT Bold" pitchFamily="34" charset="0"/>
                <a:cs typeface="Arial" charset="0"/>
              </a:rPr>
              <a:t>Implantação do Processo Digital no 1º Grau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0" y="4433977"/>
            <a:ext cx="9007523" cy="1762106"/>
          </a:xfrm>
        </p:spPr>
        <p:txBody>
          <a:bodyPr/>
          <a:lstStyle/>
          <a:p>
            <a:pPr indent="-247650">
              <a:spcBef>
                <a:spcPts val="0"/>
              </a:spcBef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111 comarcas implantadas</a:t>
            </a:r>
          </a:p>
          <a:p>
            <a:pPr indent="-247650">
              <a:spcBef>
                <a:spcPts val="0"/>
              </a:spcBef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 </a:t>
            </a:r>
            <a:r>
              <a:rPr lang="pt-BR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ciclos de </a:t>
            </a: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implantação</a:t>
            </a:r>
            <a:endParaRPr lang="pt-BR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-247650">
              <a:spcBef>
                <a:spcPts val="0"/>
              </a:spcBef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1.700 capacitações presenciais e à distância (EAD)</a:t>
            </a:r>
          </a:p>
          <a:p>
            <a:pPr indent="-247650">
              <a:spcBef>
                <a:spcPts val="0"/>
              </a:spcBef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Mais da metade dos processos no SAJ </a:t>
            </a:r>
            <a:r>
              <a:rPr lang="pt-BR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já são </a:t>
            </a: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digitais</a:t>
            </a:r>
            <a:endParaRPr lang="pt-BR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07956" y="1968500"/>
            <a:ext cx="3209499" cy="1807742"/>
            <a:chOff x="586854" y="2961564"/>
            <a:chExt cx="4135271" cy="2947917"/>
          </a:xfrm>
        </p:grpSpPr>
        <p:graphicFrame>
          <p:nvGraphicFramePr>
            <p:cNvPr id="2" name="Gráfico 1"/>
            <p:cNvGraphicFramePr/>
            <p:nvPr>
              <p:extLst>
                <p:ext uri="{D42A27DB-BD31-4B8C-83A1-F6EECF244321}">
                  <p14:modId xmlns:p14="http://schemas.microsoft.com/office/powerpoint/2010/main" val="3830965354"/>
                </p:ext>
              </p:extLst>
            </p:nvPr>
          </p:nvGraphicFramePr>
          <p:xfrm>
            <a:off x="586854" y="2961564"/>
            <a:ext cx="4135271" cy="2947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Espaço Reservado para Conteúdo 2"/>
            <p:cNvSpPr txBox="1">
              <a:spLocks/>
            </p:cNvSpPr>
            <p:nvPr/>
          </p:nvSpPr>
          <p:spPr bwMode="auto">
            <a:xfrm>
              <a:off x="857532" y="3585072"/>
              <a:ext cx="1892492" cy="51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200" b="1">
                  <a:solidFill>
                    <a:srgbClr val="80808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ts val="65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–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»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5pPr>
              <a:lvl6pPr marL="25146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7pPr>
              <a:lvl8pPr marL="34290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 smtClean="0">
                  <a:solidFill>
                    <a:schemeClr val="tx1"/>
                  </a:solidFill>
                  <a:latin typeface="Arial Narrow" pitchFamily="34" charset="0"/>
                  <a:cs typeface="Calibri" pitchFamily="34" charset="0"/>
                </a:rPr>
                <a:t>CAPACITAÇÃO</a:t>
              </a:r>
            </a:p>
          </p:txBody>
        </p:sp>
        <p:sp>
          <p:nvSpPr>
            <p:cNvPr id="10" name="Espaço Reservado para Conteúdo 2"/>
            <p:cNvSpPr txBox="1">
              <a:spLocks/>
            </p:cNvSpPr>
            <p:nvPr/>
          </p:nvSpPr>
          <p:spPr bwMode="auto">
            <a:xfrm>
              <a:off x="2873116" y="3585072"/>
              <a:ext cx="1519449" cy="51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200" b="1">
                  <a:solidFill>
                    <a:srgbClr val="80808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ts val="65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–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»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5pPr>
              <a:lvl6pPr marL="25146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7pPr>
              <a:lvl8pPr marL="34290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 smtClean="0">
                  <a:solidFill>
                    <a:schemeClr val="tx1"/>
                  </a:solidFill>
                  <a:latin typeface="Arial Narrow" pitchFamily="34" charset="0"/>
                  <a:cs typeface="Calibri" pitchFamily="34" charset="0"/>
                </a:rPr>
                <a:t>MIGRAÇÃO</a:t>
              </a:r>
            </a:p>
          </p:txBody>
        </p:sp>
        <p:sp>
          <p:nvSpPr>
            <p:cNvPr id="12" name="Espaço Reservado para Conteúdo 2"/>
            <p:cNvSpPr txBox="1">
              <a:spLocks/>
            </p:cNvSpPr>
            <p:nvPr/>
          </p:nvSpPr>
          <p:spPr bwMode="auto">
            <a:xfrm>
              <a:off x="1410179" y="4488285"/>
              <a:ext cx="2679690" cy="51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200" b="1">
                  <a:solidFill>
                    <a:srgbClr val="80808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spcBef>
                  <a:spcPts val="65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2pPr>
              <a:lvl3pPr marL="1143000" indent="-228600" algn="l" defTabSz="449263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Char char="•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3pPr>
              <a:lvl4pPr marL="1600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–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4pPr>
              <a:lvl5pPr marL="20574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buChar char="»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5pPr>
              <a:lvl6pPr marL="25146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6pPr>
              <a:lvl7pPr marL="29718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7pPr>
              <a:lvl8pPr marL="34290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8pPr>
              <a:lvl9pPr marL="3886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60000"/>
                <a:buFont typeface="Times New Roman" pitchFamily="18" charset="0"/>
                <a:defRPr sz="2200">
                  <a:solidFill>
                    <a:srgbClr val="808080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 smtClean="0">
                  <a:solidFill>
                    <a:schemeClr val="tx1"/>
                  </a:solidFill>
                  <a:latin typeface="Arial Narrow" pitchFamily="34" charset="0"/>
                  <a:cs typeface="Calibri" pitchFamily="34" charset="0"/>
                </a:rPr>
                <a:t>ACOMPANHAMENTO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1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017876" cy="702977"/>
          </a:xfr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pt-BR" sz="36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Avanço do Processo Digital no 1º Grau</a:t>
            </a:r>
            <a:endParaRPr lang="pt-BR" sz="36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68237" y="4477203"/>
            <a:ext cx="3985146" cy="1527812"/>
          </a:xfr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9525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1.166.630 </a:t>
            </a:r>
          </a:p>
          <a:p>
            <a:pPr marL="9525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PROCESSOS FÍSICOS</a:t>
            </a:r>
          </a:p>
          <a:p>
            <a:pPr marL="95250" indent="0" algn="ctr">
              <a:spcBef>
                <a:spcPts val="0"/>
              </a:spcBef>
              <a:buNone/>
            </a:pPr>
            <a:r>
              <a:rPr lang="pt-BR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49,78 %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222539"/>
            <a:ext cx="2074460" cy="30121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3" y="1859030"/>
            <a:ext cx="4937171" cy="2184589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338327" y="4477203"/>
            <a:ext cx="3985146" cy="14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 b="1">
                <a:solidFill>
                  <a:srgbClr val="80808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0000"/>
              <a:buChar char="•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–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buChar char="»"/>
              <a:defRPr sz="2200">
                <a:solidFill>
                  <a:srgbClr val="808080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Times New Roman" pitchFamily="18" charset="0"/>
              <a:defRPr sz="22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9525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1.176.965 </a:t>
            </a:r>
          </a:p>
          <a:p>
            <a:pPr marL="95250" indent="0" algn="ctr">
              <a:spcBef>
                <a:spcPts val="0"/>
              </a:spcBef>
              <a:buNone/>
            </a:pPr>
            <a:r>
              <a:rPr lang="pt-BR" sz="2800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PROCESSOS DIGITAIS</a:t>
            </a:r>
          </a:p>
          <a:p>
            <a:pPr marL="95250" indent="0" algn="ctr">
              <a:spcBef>
                <a:spcPts val="0"/>
              </a:spcBef>
              <a:buFont typeface="Times New Roman" pitchFamily="18" charset="0"/>
              <a:buNone/>
            </a:pPr>
            <a:r>
              <a:rPr lang="pt-BR" sz="3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50,22 %</a:t>
            </a:r>
            <a:r>
              <a:rPr lang="pt-BR" sz="2800" kern="0" baseline="5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</a:t>
            </a:r>
            <a:endParaRPr lang="pt-BR" sz="3600" kern="0" baseline="5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74256" y="5982354"/>
            <a:ext cx="376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*Crescimento de 8% nos últimos 4 meses</a:t>
            </a:r>
            <a:endParaRPr lang="pt-B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3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017876" cy="784864"/>
          </a:xfr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pt-BR" sz="32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Implantação do Processo Digital no 2º Grau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69011" y="974785"/>
            <a:ext cx="9074990" cy="5201729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Instalação inicial nas Turmas Recursais</a:t>
            </a:r>
          </a:p>
          <a:p>
            <a:pPr marL="630238" lvl="1" indent="-2301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2011: Capital</a:t>
            </a:r>
          </a:p>
          <a:p>
            <a:pPr marL="630238" lvl="1" indent="-2301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2012: Joinville e Blumenau</a:t>
            </a:r>
          </a:p>
          <a:p>
            <a:pPr marL="630238" lvl="1" indent="-2301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2013: Chapecó</a:t>
            </a:r>
          </a:p>
          <a:p>
            <a:pPr marL="630238" lvl="1" indent="-23018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2014: Demais turmas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Implementação gradativa, em ciclos, nas </a:t>
            </a:r>
            <a:b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Câmaras de Direito Criminal, Direito Público,</a:t>
            </a:r>
            <a:b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Direito Civil e Direito Comercial.</a:t>
            </a:r>
            <a:endParaRPr lang="pt-BR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Início no segundo semestre de 2015.</a:t>
            </a:r>
            <a:endParaRPr lang="pt-BR" sz="2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Capacitação presencial e à distância para </a:t>
            </a:r>
            <a:r>
              <a:rPr lang="pt-BR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Desembargadores, Juízes de 2º Grau, assessores </a:t>
            </a: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servidores </a:t>
            </a: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administrativos.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Migração integral de dados do sistema atual.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93" y="1071088"/>
            <a:ext cx="2123150" cy="2733159"/>
          </a:xfrm>
          <a:prstGeom prst="rect">
            <a:avLst/>
          </a:prstGeom>
          <a:effectLst>
            <a:outerShdw blurRad="127000" dist="12700" dir="18900000" sx="101000" sy="101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0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0" y="115889"/>
            <a:ext cx="9017876" cy="784864"/>
          </a:xfrm>
          <a:noFill/>
          <a:ln>
            <a:noFill/>
          </a:ln>
        </p:spPr>
        <p:txBody>
          <a:bodyPr lIns="90000" tIns="46800" rIns="90000" bIns="46800" anchor="ctr"/>
          <a:lstStyle/>
          <a:p>
            <a:r>
              <a:rPr lang="pt-BR" sz="3200" kern="1200" dirty="0" smtClean="0">
                <a:solidFill>
                  <a:schemeClr val="tx1"/>
                </a:solidFill>
                <a:latin typeface="Arial Rounded MT Bold" pitchFamily="34" charset="0"/>
                <a:ea typeface="+mn-ea"/>
                <a:cs typeface="Arial" charset="0"/>
              </a:rPr>
              <a:t>Processo Administrativo Digital</a:t>
            </a:r>
            <a:endParaRPr lang="pt-BR" sz="3200" kern="1200" dirty="0">
              <a:solidFill>
                <a:schemeClr val="tx1"/>
              </a:solidFill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477773" y="1175148"/>
            <a:ext cx="3510952" cy="233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Clr>
                <a:srgbClr val="000000"/>
              </a:buClr>
              <a:buSzPct val="70000"/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Benefícios do processo digital aplicados também aos procedimentos administrativos</a:t>
            </a: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endParaRPr lang="pt-BR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00"/>
              </a:buClr>
              <a:buSzPct val="70000"/>
              <a:buFont typeface="Wingdings" pitchFamily="2" charset="2"/>
              <a:buChar char="ü"/>
            </a:pPr>
            <a:endParaRPr lang="pt-BR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15082" r="1081" b="27009"/>
          <a:stretch/>
        </p:blipFill>
        <p:spPr bwMode="auto">
          <a:xfrm>
            <a:off x="146649" y="1025086"/>
            <a:ext cx="5208585" cy="25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32913" y="3735237"/>
            <a:ext cx="7893170" cy="244990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Desenvolvimento da Diretoria de Tecnologia da Informação, a partir de sistema obtido junto ao TRE-PR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Instalação inicial em 2012 em procedimentos específicos, vinculados à Diretoria de Recursos Humanos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Utilização gradual em processos administrativos genéricos no Tribunal de Justiça e Comarcas</a:t>
            </a:r>
          </a:p>
        </p:txBody>
      </p:sp>
    </p:spTree>
    <p:extLst>
      <p:ext uri="{BB962C8B-B14F-4D97-AF65-F5344CB8AC3E}">
        <p14:creationId xmlns:p14="http://schemas.microsoft.com/office/powerpoint/2010/main" val="260740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517"/>
            <a:ext cx="4645659" cy="5253487"/>
          </a:xfrm>
          <a:prstGeom prst="rect">
            <a:avLst/>
          </a:prstGeo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048" y="228600"/>
            <a:ext cx="8215952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  <a:ea typeface="ＭＳ Ｐゴシック" pitchFamily="34" charset="-128"/>
              </a:rPr>
              <a:t>Futuro ou Presente?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8846" y="1925236"/>
            <a:ext cx="5807121" cy="224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spcBef>
                <a:spcPct val="30000"/>
              </a:spcBef>
              <a:buSzPct val="70000"/>
            </a:pPr>
            <a:r>
              <a:rPr lang="pt-B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Estudo recente do </a:t>
            </a:r>
            <a:r>
              <a:rPr lang="pt-B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Gartner</a:t>
            </a:r>
            <a:r>
              <a:rPr lang="pt-B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afirma que, até 2025, </a:t>
            </a:r>
            <a:r>
              <a:rPr lang="pt-BR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um terço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dos humanos será substituído por robôs ou programas de </a:t>
            </a:r>
            <a:r>
              <a:rPr lang="pt-B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computador, </a:t>
            </a: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trabalho</a:t>
            </a:r>
            <a:r>
              <a:rPr lang="pt-B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Bisel 8"/>
          <p:cNvSpPr/>
          <p:nvPr/>
        </p:nvSpPr>
        <p:spPr bwMode="auto">
          <a:xfrm>
            <a:off x="3010618" y="4252822"/>
            <a:ext cx="6043576" cy="2009953"/>
          </a:xfrm>
          <a:prstGeom prst="bevel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SzPct val="70000"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Impacto nas políticas de planejamento e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organização interna, contratação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servidores e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aquisição de bens e serviços</a:t>
            </a:r>
          </a:p>
        </p:txBody>
      </p:sp>
    </p:spTree>
    <p:extLst>
      <p:ext uri="{BB962C8B-B14F-4D97-AF65-F5344CB8AC3E}">
        <p14:creationId xmlns:p14="http://schemas.microsoft.com/office/powerpoint/2010/main" val="3718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44185</TotalTime>
  <Words>652</Words>
  <Application>Microsoft Office PowerPoint</Application>
  <PresentationFormat>Apresentação na tela (4:3)</PresentationFormat>
  <Paragraphs>171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Design padrão</vt:lpstr>
      <vt:lpstr>1_Design padrão</vt:lpstr>
      <vt:lpstr>Apresentação do PowerPoint</vt:lpstr>
      <vt:lpstr>Diretrizes para a Aplicação de Recursos</vt:lpstr>
      <vt:lpstr>Processo Digital: Mudança de Paradigma</vt:lpstr>
      <vt:lpstr>A Implantação da Tecnologia no PJSC</vt:lpstr>
      <vt:lpstr>Implantação do Processo Digital no 1º Grau</vt:lpstr>
      <vt:lpstr>Avanço do Processo Digital no 1º Grau</vt:lpstr>
      <vt:lpstr>Implantação do Processo Digital no 2º Grau</vt:lpstr>
      <vt:lpstr>Processo Administrativo Digital</vt:lpstr>
      <vt:lpstr>Futuro ou Presente?</vt:lpstr>
      <vt:lpstr>Apresentação do PowerPoint</vt:lpstr>
      <vt:lpstr>Apresentação do PowerPoint</vt:lpstr>
      <vt:lpstr>Interoperabilidade</vt:lpstr>
      <vt:lpstr>Teletrabalho</vt:lpstr>
      <vt:lpstr>Teletrabalho</vt:lpstr>
      <vt:lpstr>Inovações Tecnológicas</vt:lpstr>
      <vt:lpstr>Computação Cognitiva</vt:lpstr>
      <vt:lpstr>Perspectivas de Investimento no Quadriênio</vt:lpstr>
      <vt:lpstr>Programas e Projetos</vt:lpstr>
      <vt:lpstr>Processo Digital &amp; Novas Tecnologias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Susi</dc:creator>
  <cp:lastModifiedBy>Giovanni Moresco</cp:lastModifiedBy>
  <cp:revision>721</cp:revision>
  <cp:lastPrinted>2014-02-27T13:29:00Z</cp:lastPrinted>
  <dcterms:created xsi:type="dcterms:W3CDTF">2010-09-30T21:19:42Z</dcterms:created>
  <dcterms:modified xsi:type="dcterms:W3CDTF">2015-07-09T18:18:42Z</dcterms:modified>
</cp:coreProperties>
</file>