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9" r:id="rId9"/>
    <p:sldId id="263" r:id="rId10"/>
    <p:sldId id="270" r:id="rId11"/>
    <p:sldId id="271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96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70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06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983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3498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849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448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23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20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69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56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50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40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02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4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79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20B5-2B51-4AF6-B1F5-944BCFAC04C7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8E87B3-6F62-4FBD-810F-3BD16BD1B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0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ftwarepublico.gov.b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748501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Projeto Básico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(=Termo de Referência)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Simplificado para Contratação de Soluções de TIC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55639" cy="13208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que é análise da viabilidade da contratação?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410159"/>
            <a:ext cx="10560586" cy="5560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u="sng" dirty="0" smtClean="0"/>
              <a:t>Fundamento legal</a:t>
            </a:r>
            <a:r>
              <a:rPr lang="pt-BR" sz="2000" dirty="0" smtClean="0"/>
              <a:t>: </a:t>
            </a:r>
          </a:p>
          <a:p>
            <a:pPr marL="0" indent="0">
              <a:buNone/>
            </a:pPr>
            <a:r>
              <a:rPr lang="pt-BR" sz="2000" dirty="0" smtClean="0"/>
              <a:t>[...]</a:t>
            </a:r>
          </a:p>
          <a:p>
            <a:pPr marL="0" indent="0">
              <a:buNone/>
            </a:pPr>
            <a:r>
              <a:rPr lang="pt-BR" sz="2000" b="1" dirty="0" smtClean="0"/>
              <a:t>V </a:t>
            </a:r>
            <a:r>
              <a:rPr lang="pt-BR" sz="2000" b="1" dirty="0"/>
              <a:t>– a avaliação das necessidades de adequação do ambiente do órgão para viabilizar a execução contratual</a:t>
            </a:r>
            <a:r>
              <a:rPr lang="pt-BR" sz="2000" dirty="0"/>
              <a:t>, abrangendo, no mínimo:</a:t>
            </a:r>
          </a:p>
          <a:p>
            <a:pPr marL="0" indent="0">
              <a:buNone/>
            </a:pPr>
            <a:r>
              <a:rPr lang="pt-BR" sz="2000" dirty="0"/>
              <a:t>a) infraestrutura tecnológica;</a:t>
            </a:r>
          </a:p>
          <a:p>
            <a:pPr marL="0" indent="0">
              <a:buNone/>
            </a:pPr>
            <a:r>
              <a:rPr lang="pt-BR" sz="2000" dirty="0"/>
              <a:t>b) infraestrutura elétrica;</a:t>
            </a:r>
          </a:p>
          <a:p>
            <a:pPr marL="0" indent="0">
              <a:buNone/>
            </a:pPr>
            <a:r>
              <a:rPr lang="pt-BR" sz="2000" dirty="0"/>
              <a:t>c) logística de implantação;</a:t>
            </a:r>
          </a:p>
          <a:p>
            <a:pPr marL="0" indent="0">
              <a:buNone/>
            </a:pPr>
            <a:r>
              <a:rPr lang="pt-BR" sz="2000" dirty="0"/>
              <a:t>d) espaço físico;</a:t>
            </a:r>
          </a:p>
          <a:p>
            <a:pPr marL="0" indent="0">
              <a:buNone/>
            </a:pPr>
            <a:r>
              <a:rPr lang="pt-BR" sz="2000" dirty="0"/>
              <a:t>e) mobiliário;</a:t>
            </a:r>
          </a:p>
          <a:p>
            <a:pPr marL="0" indent="0">
              <a:buNone/>
            </a:pPr>
            <a:r>
              <a:rPr lang="pt-BR" sz="2000" dirty="0"/>
              <a:t>f) impacto ambiental.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Parágrafo único. A Análise de Viabilidade da Contratação deverá ser realizada nas prorrogações contratuais, ainda que, de contratos assinados anteriormente à publicação desta </a:t>
            </a:r>
            <a:r>
              <a:rPr lang="pt-BR" sz="2000" dirty="0" smtClean="0">
                <a:solidFill>
                  <a:srgbClr val="FF0000"/>
                </a:solidFill>
              </a:rPr>
              <a:t>Resolução</a:t>
            </a:r>
            <a:r>
              <a:rPr lang="pt-BR" sz="2000" dirty="0">
                <a:solidFill>
                  <a:srgbClr val="FF0000"/>
                </a:solidFill>
              </a:rPr>
              <a:t>. Nesse caso, é obrigatória a observância do inciso II, alíneas 'a', 'c', 'g', e inciso III do art.14</a:t>
            </a:r>
            <a:r>
              <a:rPr lang="pt-BR" sz="2000" dirty="0" smtClean="0">
                <a:solidFill>
                  <a:srgbClr val="FF0000"/>
                </a:solidFill>
              </a:rPr>
              <a:t>.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que parte do PB?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Na justificativa da contratação, abrindo-se um capítulo para tratar da Análise da Viabilidade da Contratação, cumprindo cada uma das 5 análises objeto do art. 14 da Resolução 182/CNJ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Exemplos a serem seguidos:</a:t>
            </a:r>
          </a:p>
          <a:p>
            <a:pPr marL="0" indent="0">
              <a:buNone/>
            </a:pPr>
            <a:r>
              <a:rPr lang="pt-BR" sz="2800" dirty="0" smtClean="0"/>
              <a:t>SPA 141/2017 – Doc. 796/2017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Contratação direta – Requisição de Compras – Dispensa de licitação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b="1" u="sng" dirty="0" smtClean="0"/>
          </a:p>
          <a:p>
            <a:pPr marL="0" indent="0">
              <a:buNone/>
            </a:pPr>
            <a:r>
              <a:rPr lang="pt-BR" sz="2000" b="1" u="sng" dirty="0" smtClean="0"/>
              <a:t>Fundamento legal</a:t>
            </a:r>
            <a:r>
              <a:rPr lang="pt-BR" sz="2000" dirty="0" smtClean="0"/>
              <a:t>: </a:t>
            </a:r>
          </a:p>
          <a:p>
            <a:pPr marL="0" indent="0">
              <a:buNone/>
            </a:pPr>
            <a:r>
              <a:rPr lang="pt-BR" sz="2000" dirty="0" smtClean="0"/>
              <a:t>Lei n. 8.666/93</a:t>
            </a:r>
          </a:p>
          <a:p>
            <a:pPr marL="0" indent="0">
              <a:buNone/>
            </a:pPr>
            <a:r>
              <a:rPr lang="pt-BR" sz="2000" dirty="0" smtClean="0"/>
              <a:t> Art. 24.  É dispensável a licitação: </a:t>
            </a:r>
          </a:p>
          <a:p>
            <a:pPr marL="0" indent="0">
              <a:buNone/>
            </a:pPr>
            <a:r>
              <a:rPr lang="pt-BR" sz="2000" dirty="0" smtClean="0"/>
              <a:t>[...] </a:t>
            </a:r>
            <a:r>
              <a:rPr lang="pt-BR" sz="2000" dirty="0"/>
              <a:t> II - para outros serviços e compras de valor até </a:t>
            </a:r>
            <a:r>
              <a:rPr lang="pt-BR" sz="2000" b="1" u="sng" dirty="0"/>
              <a:t>10% (dez por cento) do limite previsto na alínea "a", do inciso II do artigo </a:t>
            </a:r>
            <a:r>
              <a:rPr lang="pt-BR" sz="2000" b="1" u="sng" dirty="0" smtClean="0"/>
              <a:t>anterior [LEIA-SE: R$ 8.000,00] </a:t>
            </a:r>
            <a:r>
              <a:rPr lang="pt-BR" sz="2000" dirty="0"/>
              <a:t>e para alienações, nos casos previstos nesta Lei, desde que não se refiram a parcelas de um mesmo serviço, compra ou alienação de maior vulto que possa ser realizada de uma só vez; </a:t>
            </a:r>
            <a:r>
              <a:rPr lang="pt-BR" sz="2000" dirty="0" smtClean="0"/>
              <a:t>[...]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Contratação direta – Requisição de Compras – Dispensa de licitação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68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	</a:t>
            </a:r>
            <a:r>
              <a:rPr lang="pt-BR" sz="3300" b="1" dirty="0" smtClean="0"/>
              <a:t>Devo elaborar o PB simplificado?</a:t>
            </a:r>
          </a:p>
          <a:p>
            <a:pPr marL="0" indent="0">
              <a:buNone/>
            </a:pPr>
            <a:r>
              <a:rPr lang="pt-BR" sz="3300" dirty="0" smtClean="0"/>
              <a:t>Deve!</a:t>
            </a:r>
          </a:p>
          <a:p>
            <a:pPr marL="0" indent="0">
              <a:buNone/>
            </a:pPr>
            <a:r>
              <a:rPr lang="pt-BR" sz="3300" b="1" dirty="0" smtClean="0"/>
              <a:t>	Por que?</a:t>
            </a:r>
          </a:p>
          <a:p>
            <a:pPr marL="0" indent="0">
              <a:buNone/>
            </a:pPr>
            <a:r>
              <a:rPr lang="pt-BR" sz="3300" dirty="0" smtClean="0"/>
              <a:t>Porque a Lei (em sentido amplo) exige a elaboração de PB para toda e qualquer contratação de Solução de Tecnologia da Informação</a:t>
            </a:r>
          </a:p>
          <a:p>
            <a:pPr marL="0" indent="0">
              <a:buNone/>
            </a:pPr>
            <a:r>
              <a:rPr lang="pt-BR" sz="3300" b="1" dirty="0" smtClean="0"/>
              <a:t>	Por que a Lei dispensa que sejam realizadas as 4 etapas para os estudos preliminares em contratações por dispensa de licitação em função do valor?</a:t>
            </a:r>
          </a:p>
          <a:p>
            <a:pPr marL="0" indent="0">
              <a:buNone/>
            </a:pPr>
            <a:r>
              <a:rPr lang="pt-BR" sz="3300" dirty="0" smtClean="0"/>
              <a:t>Porque é oneroso demais aos cofres públicos e, na maioria dos casos, trata-se de solução que não trará riscos ou dependência da Administração quanto à eventual descontinuidade </a:t>
            </a:r>
            <a:r>
              <a:rPr lang="pt-BR" sz="3300" dirty="0"/>
              <a:t>n</a:t>
            </a:r>
            <a:r>
              <a:rPr lang="pt-BR" sz="3300" dirty="0" smtClean="0"/>
              <a:t>a contratação. </a:t>
            </a:r>
          </a:p>
          <a:p>
            <a:pPr marL="0" indent="0">
              <a:buNone/>
            </a:pPr>
            <a:r>
              <a:rPr lang="pt-BR" sz="3300" dirty="0" smtClean="0"/>
              <a:t>Solução para a Administração: contratação emergencial (artigo 24, inciso IV, da Lei n. 8.666/93</a:t>
            </a:r>
            <a:r>
              <a:rPr lang="pt-BR" dirty="0" smtClean="0"/>
              <a:t>)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Contratações acima de R$ 8.000,00 e abaixo de R$ 80.000,00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	</a:t>
            </a:r>
            <a:r>
              <a:rPr lang="pt-BR" sz="2500" b="1" dirty="0" smtClean="0"/>
              <a:t>Posso utilizar o PB simplificado?</a:t>
            </a:r>
          </a:p>
          <a:p>
            <a:pPr marL="0" indent="0">
              <a:buNone/>
            </a:pPr>
            <a:r>
              <a:rPr lang="pt-BR" sz="2500" dirty="0" smtClean="0"/>
              <a:t>Pode!</a:t>
            </a:r>
          </a:p>
          <a:p>
            <a:pPr marL="0" indent="0">
              <a:buNone/>
            </a:pPr>
            <a:r>
              <a:rPr lang="pt-BR" sz="2500" b="1" dirty="0" smtClean="0"/>
              <a:t>	É obrigatória a utilização do PB simplificado?</a:t>
            </a:r>
          </a:p>
          <a:p>
            <a:pPr marL="0" indent="0">
              <a:buNone/>
            </a:pPr>
            <a:r>
              <a:rPr lang="pt-BR" sz="2500" dirty="0" smtClean="0"/>
              <a:t>Não! A Lei (em sentido amplo) exige para a elaboração de PB para toda e qualquer contratação de Solução de Tecnologia da Informação e a depender dos riscos e dependência da solução, pode ser aconselhável o preenchimento das 4 etapas dos estudos preliminares</a:t>
            </a:r>
          </a:p>
          <a:p>
            <a:pPr marL="0" indent="0">
              <a:buNone/>
            </a:pPr>
            <a:r>
              <a:rPr lang="pt-BR" sz="2500" dirty="0" smtClean="0"/>
              <a:t>Solução para a Administração: contratação emergencial (artigo 24, inciso IV, da Lei n. 8.666/93) </a:t>
            </a:r>
          </a:p>
        </p:txBody>
      </p:sp>
    </p:spTree>
    <p:extLst>
      <p:ext uri="{BB962C8B-B14F-4D97-AF65-F5344CB8AC3E}">
        <p14:creationId xmlns:p14="http://schemas.microsoft.com/office/powerpoint/2010/main" val="168502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Contratações acima de R$ 8.000,00 e abaixo de R$ 80.000,00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74620"/>
            <a:ext cx="10515600" cy="3550768"/>
          </a:xfrm>
          <a:prstGeom prst="heptagon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300" b="1" dirty="0" smtClean="0"/>
          </a:p>
          <a:p>
            <a:pPr marL="0" indent="0">
              <a:buNone/>
            </a:pPr>
            <a:r>
              <a:rPr lang="pt-BR" sz="2300" b="1" smtClean="0"/>
              <a:t>Quando </a:t>
            </a:r>
            <a:r>
              <a:rPr lang="pt-BR" sz="2300" b="1" dirty="0" smtClean="0"/>
              <a:t>saberei se posso utilizar o PB simplificado?</a:t>
            </a:r>
          </a:p>
          <a:p>
            <a:pPr marL="0" indent="0">
              <a:buNone/>
            </a:pPr>
            <a:r>
              <a:rPr lang="pt-BR" sz="2300" dirty="0" smtClean="0"/>
              <a:t>Quando, ao realizar a análise da viabilidade da contratação, os valores de mercado da solução indicada for inferior a R$ 80.000,00</a:t>
            </a:r>
          </a:p>
          <a:p>
            <a:pPr marL="0" indent="0" algn="ctr">
              <a:buNone/>
            </a:pPr>
            <a:r>
              <a:rPr lang="pt-BR" sz="2300" u="sng" dirty="0" smtClean="0">
                <a:solidFill>
                  <a:srgbClr val="FF0000"/>
                </a:solidFill>
              </a:rPr>
              <a:t>Conclusão</a:t>
            </a:r>
          </a:p>
          <a:p>
            <a:pPr marL="0" indent="0" algn="ctr">
              <a:buNone/>
            </a:pPr>
            <a:r>
              <a:rPr lang="pt-BR" sz="2300" b="1" dirty="0" smtClean="0">
                <a:solidFill>
                  <a:srgbClr val="FF0000"/>
                </a:solidFill>
              </a:rPr>
              <a:t>   TODAS </a:t>
            </a:r>
            <a:r>
              <a:rPr lang="pt-BR" sz="2300" dirty="0" smtClean="0">
                <a:solidFill>
                  <a:srgbClr val="FF0000"/>
                </a:solidFill>
              </a:rPr>
              <a:t>as contratações de solução de TI devem ser iniciadas com a elaboração de um PB simplificado</a:t>
            </a:r>
          </a:p>
          <a:p>
            <a:pPr marL="0" indent="0" algn="ctr">
              <a:buNone/>
            </a:pPr>
            <a:r>
              <a:rPr lang="pt-BR" sz="2300" dirty="0" smtClean="0">
                <a:solidFill>
                  <a:srgbClr val="FF0000"/>
                </a:solidFill>
              </a:rPr>
              <a:t>A complexidade dos estudos preliminares a serem realizados será diagnosticada ao realizar a análise da viabilidade da contratação</a:t>
            </a:r>
          </a:p>
        </p:txBody>
      </p:sp>
    </p:spTree>
    <p:extLst>
      <p:ext uri="{BB962C8B-B14F-4D97-AF65-F5344CB8AC3E}">
        <p14:creationId xmlns:p14="http://schemas.microsoft.com/office/powerpoint/2010/main" val="109915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243" y="337132"/>
            <a:ext cx="10515600" cy="856595"/>
          </a:xfrm>
        </p:spPr>
        <p:txBody>
          <a:bodyPr>
            <a:normAutofit/>
          </a:bodyPr>
          <a:lstStyle/>
          <a:p>
            <a:r>
              <a:rPr lang="pt-BR" dirty="0" smtClean="0"/>
              <a:t>Para memorizar!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9048" y="18146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	</a:t>
            </a:r>
            <a:endParaRPr lang="pt-BR" dirty="0" smtClean="0"/>
          </a:p>
        </p:txBody>
      </p:sp>
      <p:sp>
        <p:nvSpPr>
          <p:cNvPr id="5" name="Seta para a direita 4"/>
          <p:cNvSpPr/>
          <p:nvPr/>
        </p:nvSpPr>
        <p:spPr>
          <a:xfrm>
            <a:off x="973156" y="1154608"/>
            <a:ext cx="10245687" cy="72711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 flipH="1">
            <a:off x="2821973" y="1708259"/>
            <a:ext cx="22034" cy="1013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219977" y="1666011"/>
            <a:ext cx="16525" cy="1013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225228" y="2719936"/>
            <a:ext cx="1762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R$ 8.000,00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556952" y="2734627"/>
            <a:ext cx="1762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R$ 80.000,00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 rot="10800000" flipH="1" flipV="1">
            <a:off x="1065522" y="4653283"/>
            <a:ext cx="4715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PB Simplificado – Res 35/2017-GP – art. 5°, §1°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Dispensa de instrumento contratual – Lei n. 8.666/93 - art. 62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Contratação exclusiva com ME e EPP para bens e serviços – LC 123/2006 – art. 48</a:t>
            </a:r>
          </a:p>
        </p:txBody>
      </p:sp>
      <p:sp>
        <p:nvSpPr>
          <p:cNvPr id="22" name="CaixaDeTexto 21"/>
          <p:cNvSpPr txBox="1"/>
          <p:nvPr/>
        </p:nvSpPr>
        <p:spPr>
          <a:xfrm rot="10800000" flipH="1" flipV="1">
            <a:off x="6647212" y="4549676"/>
            <a:ext cx="4171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Estudos Preliminares e PB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Cota reservada de até 25% para ME e EPP para bens divisíveis acima de R$ 80.000,00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Instrumento de contrato dispensável, desde que não contenha obrigações futuras</a:t>
            </a:r>
          </a:p>
          <a:p>
            <a:endParaRPr lang="pt-BR" dirty="0" smtClean="0"/>
          </a:p>
        </p:txBody>
      </p:sp>
      <p:sp>
        <p:nvSpPr>
          <p:cNvPr id="30" name="Chave esquerda 29"/>
          <p:cNvSpPr/>
          <p:nvPr/>
        </p:nvSpPr>
        <p:spPr>
          <a:xfrm rot="16200000">
            <a:off x="7266470" y="1074987"/>
            <a:ext cx="1194379" cy="5270838"/>
          </a:xfrm>
          <a:prstGeom prst="leftBrace">
            <a:avLst>
              <a:gd name="adj1" fmla="val 24579"/>
              <a:gd name="adj2" fmla="val 466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have esquerda 31"/>
          <p:cNvSpPr/>
          <p:nvPr/>
        </p:nvSpPr>
        <p:spPr>
          <a:xfrm rot="16200000">
            <a:off x="2496265" y="1687906"/>
            <a:ext cx="1292972" cy="4154456"/>
          </a:xfrm>
          <a:prstGeom prst="leftBrace">
            <a:avLst>
              <a:gd name="adj1" fmla="val 21035"/>
              <a:gd name="adj2" fmla="val 468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Por que simplificado?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/>
              <a:t>Fundamento legal</a:t>
            </a:r>
            <a:r>
              <a:rPr lang="pt-BR" dirty="0" smtClean="0"/>
              <a:t>: </a:t>
            </a:r>
          </a:p>
          <a:p>
            <a:pPr marL="0" indent="0">
              <a:buNone/>
            </a:pPr>
            <a:r>
              <a:rPr lang="pt-BR" dirty="0" smtClean="0"/>
              <a:t>Resolução 35/2017-GP</a:t>
            </a:r>
          </a:p>
          <a:p>
            <a:pPr marL="0" indent="0">
              <a:buNone/>
            </a:pPr>
            <a:r>
              <a:rPr lang="pt-BR" dirty="0" smtClean="0"/>
              <a:t>Art</a:t>
            </a:r>
            <a:r>
              <a:rPr lang="pt-BR" dirty="0"/>
              <a:t>. </a:t>
            </a:r>
            <a:r>
              <a:rPr lang="pt-BR" dirty="0" smtClean="0"/>
              <a:t>5º  [...]</a:t>
            </a:r>
          </a:p>
          <a:p>
            <a:pPr marL="0" indent="0">
              <a:buNone/>
            </a:pPr>
            <a:r>
              <a:rPr lang="pt-BR" dirty="0" smtClean="0"/>
              <a:t>§ </a:t>
            </a:r>
            <a:r>
              <a:rPr lang="pt-BR" dirty="0"/>
              <a:t>2º O cumprimento das etapas que compõem os estudos preliminares </a:t>
            </a:r>
            <a:r>
              <a:rPr lang="pt-BR" b="1" u="sng" dirty="0"/>
              <a:t>não</a:t>
            </a:r>
            <a:r>
              <a:rPr lang="pt-BR" dirty="0"/>
              <a:t> é obrigatório para contratações cuja estimativa de preço seja inferior a R$ 80.000,00 (oitenta mil reais), conforme preceitua a alínea "a" do inciso II do art. 23 da Lei n. 8.666, de 21 de junho de 1993, </a:t>
            </a:r>
            <a:r>
              <a:rPr lang="pt-BR" b="1" u="sng" dirty="0"/>
              <a:t>exceto no que se refere à apresentação da análise de viabilidade da contratação inserida no projeto básico.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Por que simplificado?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/>
              <a:t>Fundamento legal</a:t>
            </a:r>
            <a:r>
              <a:rPr lang="pt-BR" dirty="0" smtClean="0"/>
              <a:t>: </a:t>
            </a:r>
          </a:p>
          <a:p>
            <a:pPr marL="0" indent="0">
              <a:buNone/>
            </a:pPr>
            <a:r>
              <a:rPr lang="pt-BR" dirty="0" smtClean="0"/>
              <a:t>Resolução 35/2017-GP</a:t>
            </a:r>
          </a:p>
          <a:p>
            <a:pPr marL="0" indent="0">
              <a:buNone/>
            </a:pPr>
            <a:r>
              <a:rPr lang="pt-BR" dirty="0" smtClean="0"/>
              <a:t>Art</a:t>
            </a:r>
            <a:r>
              <a:rPr lang="pt-BR" dirty="0"/>
              <a:t>. 2º Para os efeitos desta resolução </a:t>
            </a:r>
            <a:r>
              <a:rPr lang="pt-BR" dirty="0" smtClean="0"/>
              <a:t>consideram-se: [...]</a:t>
            </a:r>
          </a:p>
          <a:p>
            <a:pPr marL="0" indent="0">
              <a:buNone/>
            </a:pPr>
            <a:r>
              <a:rPr lang="pt-BR" dirty="0" smtClean="0"/>
              <a:t>X </a:t>
            </a:r>
            <a:r>
              <a:rPr lang="pt-BR" dirty="0"/>
              <a:t>- estudos preliminares: parte integrante do processo de planejamento da contratação, composto dos seguintes documentos:</a:t>
            </a:r>
          </a:p>
          <a:p>
            <a:pPr marL="0" indent="0">
              <a:buNone/>
            </a:pPr>
            <a:r>
              <a:rPr lang="pt-BR" dirty="0"/>
              <a:t>          </a:t>
            </a:r>
            <a:r>
              <a:rPr lang="pt-BR" b="1" u="sng" dirty="0"/>
              <a:t> a) análise de viabilidade da contratação;</a:t>
            </a:r>
          </a:p>
          <a:p>
            <a:pPr marL="0" indent="0">
              <a:buNone/>
            </a:pPr>
            <a:r>
              <a:rPr lang="pt-BR" dirty="0"/>
              <a:t>           b) sustentação do contrato;</a:t>
            </a:r>
          </a:p>
          <a:p>
            <a:pPr marL="0" indent="0">
              <a:buNone/>
            </a:pPr>
            <a:r>
              <a:rPr lang="pt-BR" dirty="0"/>
              <a:t>           c) estratégia para a contratação; e</a:t>
            </a:r>
          </a:p>
          <a:p>
            <a:pPr marL="0" indent="0">
              <a:buNone/>
            </a:pPr>
            <a:r>
              <a:rPr lang="pt-BR" dirty="0"/>
              <a:t>           d) análise de riscos;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8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Por que simplificado?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6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800" b="1" u="sng" dirty="0" smtClean="0"/>
              <a:t>Fundamento legal</a:t>
            </a:r>
            <a:r>
              <a:rPr lang="pt-BR" sz="3800" dirty="0" smtClean="0"/>
              <a:t>: </a:t>
            </a:r>
          </a:p>
          <a:p>
            <a:pPr marL="0" indent="0">
              <a:buNone/>
            </a:pPr>
            <a:r>
              <a:rPr lang="pt-BR" sz="3800" dirty="0" smtClean="0"/>
              <a:t>Resolução 35/2017-GP</a:t>
            </a:r>
          </a:p>
          <a:p>
            <a:pPr marL="0" indent="0">
              <a:buNone/>
            </a:pPr>
            <a:r>
              <a:rPr lang="pt-BR" sz="3800" dirty="0" smtClean="0"/>
              <a:t>Art</a:t>
            </a:r>
            <a:r>
              <a:rPr lang="pt-BR" sz="3800" dirty="0"/>
              <a:t>. 5º A elaboração dos estudos preliminares da solução de tecnologia da informação é obrigatória, independentemente do tipo de contratação, inclusive nos casos de:</a:t>
            </a:r>
          </a:p>
          <a:p>
            <a:pPr marL="0" indent="0">
              <a:buNone/>
            </a:pPr>
            <a:r>
              <a:rPr lang="pt-BR" sz="3800" dirty="0" smtClean="0"/>
              <a:t>           </a:t>
            </a:r>
            <a:r>
              <a:rPr lang="pt-BR" sz="3800" b="1" u="sng" dirty="0" smtClean="0"/>
              <a:t>I - inexigibilidade;</a:t>
            </a:r>
          </a:p>
          <a:p>
            <a:pPr marL="0" indent="0">
              <a:buNone/>
            </a:pPr>
            <a:r>
              <a:rPr lang="pt-BR" sz="3800" dirty="0" smtClean="0"/>
              <a:t>           </a:t>
            </a:r>
            <a:r>
              <a:rPr lang="pt-BR" sz="3800" b="1" u="sng" dirty="0" smtClean="0"/>
              <a:t>II - dispensa de licitação</a:t>
            </a:r>
            <a:r>
              <a:rPr lang="pt-BR" sz="3800" dirty="0" smtClean="0"/>
              <a:t>;</a:t>
            </a:r>
          </a:p>
          <a:p>
            <a:pPr marL="0" indent="0">
              <a:buNone/>
            </a:pPr>
            <a:r>
              <a:rPr lang="pt-BR" sz="3800" dirty="0" smtClean="0"/>
              <a:t>           III - contratações com uso de recursos financeiros de organismos internacionais; e</a:t>
            </a:r>
          </a:p>
          <a:p>
            <a:pPr marL="0" indent="0">
              <a:buNone/>
            </a:pPr>
            <a:r>
              <a:rPr lang="pt-BR" sz="3800" dirty="0"/>
              <a:t>           IV - convênios e documentos afins com uso de recursos financeiros de instituições nacionais</a:t>
            </a:r>
            <a:r>
              <a:rPr lang="pt-BR" sz="3800" dirty="0" smtClean="0"/>
              <a:t>.</a:t>
            </a:r>
            <a:r>
              <a:rPr lang="pt-BR" sz="3300" dirty="0" smtClean="0"/>
              <a:t/>
            </a:r>
            <a:br>
              <a:rPr lang="pt-BR" sz="3300" dirty="0" smtClean="0"/>
            </a:br>
            <a:endParaRPr lang="pt-BR" sz="3300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2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Por que simplificado?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3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/>
              <a:t>Fundamento legal</a:t>
            </a:r>
            <a:r>
              <a:rPr lang="pt-BR" dirty="0" smtClean="0"/>
              <a:t>: </a:t>
            </a:r>
          </a:p>
          <a:p>
            <a:pPr marL="0" indent="0">
              <a:buNone/>
            </a:pPr>
            <a:r>
              <a:rPr lang="pt-BR" dirty="0" smtClean="0"/>
              <a:t>Resolução 35/2017-GP</a:t>
            </a:r>
          </a:p>
          <a:p>
            <a:pPr marL="0" indent="0">
              <a:buNone/>
            </a:pPr>
            <a:r>
              <a:rPr lang="pt-BR" dirty="0" smtClean="0"/>
              <a:t>Art</a:t>
            </a:r>
            <a:r>
              <a:rPr lang="pt-BR" dirty="0"/>
              <a:t>. </a:t>
            </a:r>
            <a:r>
              <a:rPr lang="pt-BR" dirty="0" smtClean="0"/>
              <a:t>5º [...]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§ 1º Os estudos preliminares da solução de tecnologia da informação deverão contemplar as seguintes etapas:</a:t>
            </a:r>
          </a:p>
          <a:p>
            <a:pPr marL="0" indent="0">
              <a:buNone/>
            </a:pPr>
            <a:r>
              <a:rPr lang="pt-BR" dirty="0" smtClean="0"/>
              <a:t>           </a:t>
            </a:r>
            <a:r>
              <a:rPr lang="pt-BR" b="1" u="sng" dirty="0" smtClean="0"/>
              <a:t>I - análise de viabilidade da contratação;</a:t>
            </a:r>
          </a:p>
          <a:p>
            <a:pPr marL="0" indent="0">
              <a:buNone/>
            </a:pPr>
            <a:r>
              <a:rPr lang="pt-BR" dirty="0" smtClean="0"/>
              <a:t>           II - sustentação do contrato;</a:t>
            </a:r>
          </a:p>
          <a:p>
            <a:pPr marL="0" indent="0">
              <a:buNone/>
            </a:pPr>
            <a:r>
              <a:rPr lang="pt-BR" dirty="0" smtClean="0"/>
              <a:t>           III - estratégia para a contratação; e</a:t>
            </a:r>
          </a:p>
          <a:p>
            <a:pPr marL="0" indent="0">
              <a:buNone/>
            </a:pPr>
            <a:r>
              <a:rPr lang="pt-BR" dirty="0" smtClean="0"/>
              <a:t>           IV - análise de riscos.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6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10580" cy="1320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que é análise da viabilidade da contratação?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/>
              <a:t>Fundamento legal</a:t>
            </a:r>
            <a:r>
              <a:rPr lang="pt-BR" dirty="0" smtClean="0"/>
              <a:t>: </a:t>
            </a:r>
          </a:p>
          <a:p>
            <a:pPr marL="0" indent="0">
              <a:buNone/>
            </a:pPr>
            <a:r>
              <a:rPr lang="pt-BR" dirty="0" smtClean="0"/>
              <a:t>Resolução 35/2017-GP</a:t>
            </a:r>
          </a:p>
          <a:p>
            <a:pPr marL="0" indent="0">
              <a:buNone/>
            </a:pPr>
            <a:r>
              <a:rPr lang="pt-BR" dirty="0" smtClean="0"/>
              <a:t>Art. 2º Para os efeitos desta resolução consideram-se:</a:t>
            </a:r>
          </a:p>
          <a:p>
            <a:pPr marL="0" indent="0">
              <a:buNone/>
            </a:pPr>
            <a:r>
              <a:rPr lang="pt-BR" dirty="0" smtClean="0"/>
              <a:t>[...]</a:t>
            </a:r>
          </a:p>
          <a:p>
            <a:pPr marL="0" indent="0">
              <a:buNone/>
            </a:pPr>
            <a:r>
              <a:rPr lang="pt-BR" dirty="0" smtClean="0"/>
              <a:t>           II - análise de viabilidade da contratação: parte integrante dos estudos preliminares que demonstra a viabilidade funcional do negócio e da técnica da contratação, levando-se em conta os aspectos de eficácia, eficiência, economicidade e padronização;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8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9199" y="580220"/>
            <a:ext cx="10174281" cy="984175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que é análise da viabilidade da contratação?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99990"/>
            <a:ext cx="9259880" cy="5277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b="1" u="sng" dirty="0" smtClean="0"/>
              <a:t>Fundamento legal</a:t>
            </a:r>
            <a:r>
              <a:rPr lang="pt-BR" dirty="0" smtClean="0"/>
              <a:t>: </a:t>
            </a:r>
          </a:p>
          <a:p>
            <a:pPr marL="0" indent="0">
              <a:buNone/>
            </a:pPr>
            <a:r>
              <a:rPr lang="pt-BR" dirty="0" smtClean="0"/>
              <a:t>Resolução 182/CNJ:</a:t>
            </a:r>
          </a:p>
          <a:p>
            <a:pPr marL="0" indent="0">
              <a:buNone/>
            </a:pPr>
            <a:r>
              <a:rPr lang="pt-BR" dirty="0"/>
              <a:t>Art. 14. O documento Análise de Viabilidade da Contratação deverá conter, sempre que possível e necessário, os seguintes elementos:</a:t>
            </a:r>
          </a:p>
          <a:p>
            <a:pPr marL="0" indent="0">
              <a:buNone/>
            </a:pPr>
            <a:r>
              <a:rPr lang="pt-BR" b="1" dirty="0" smtClean="0"/>
              <a:t>I – a definição e a especificação dos requisitos</a:t>
            </a:r>
            <a:r>
              <a:rPr lang="pt-BR" dirty="0"/>
              <a:t>, a partir da avaliação do Documento de Oficialização da Demanda e do levantamento:</a:t>
            </a:r>
          </a:p>
          <a:p>
            <a:pPr marL="0" indent="0">
              <a:buNone/>
            </a:pPr>
            <a:r>
              <a:rPr lang="pt-BR" dirty="0"/>
              <a:t>a) das soluções disponíveis no mercado de </a:t>
            </a:r>
            <a:r>
              <a:rPr lang="pt-BR" dirty="0" smtClean="0"/>
              <a:t>Tecnologia </a:t>
            </a:r>
            <a:r>
              <a:rPr lang="pt-BR" dirty="0"/>
              <a:t>da </a:t>
            </a:r>
            <a:r>
              <a:rPr lang="pt-BR" dirty="0" smtClean="0"/>
              <a:t>Informação e Comunicação e </a:t>
            </a:r>
            <a:r>
              <a:rPr lang="pt-BR" dirty="0"/>
              <a:t>seus respectivos fornecedores; e</a:t>
            </a:r>
          </a:p>
          <a:p>
            <a:pPr marL="0" indent="0">
              <a:buNone/>
            </a:pPr>
            <a:r>
              <a:rPr lang="pt-BR" dirty="0"/>
              <a:t>b) de contratações similares realizadas por outros órgãos ou entidades da Administração Pública.</a:t>
            </a:r>
          </a:p>
          <a:p>
            <a:pPr marL="0" indent="0">
              <a:buNone/>
            </a:pPr>
            <a:r>
              <a:rPr lang="pt-BR" b="1" dirty="0"/>
              <a:t>II – identificação das diferentes Soluções de Tecnologia da Informação e Comunicação que atendam aos requisitos</a:t>
            </a:r>
            <a:r>
              <a:rPr lang="pt-BR" dirty="0"/>
              <a:t>, considerando: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a) a disponibilidade de Solução de Tecnologia da Informação e Comunicação similar em outro órgão ou entidade da Administração Pública</a:t>
            </a:r>
            <a:r>
              <a:rPr lang="pt-BR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pt-BR" dirty="0" smtClean="0"/>
              <a:t>b) as soluções existentes no Portal de Software Público Brasileiro (</a:t>
            </a:r>
            <a:r>
              <a:rPr lang="pt-BR" dirty="0" smtClean="0">
                <a:hlinkClick r:id="rId2"/>
              </a:rPr>
              <a:t>http://www.softwarepublico.gov.br</a:t>
            </a:r>
            <a:r>
              <a:rPr lang="pt-BR" dirty="0" smtClean="0"/>
              <a:t>);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7214" y="340724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12420" cy="1320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que é análise da viabilidade da contratação?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900" b="1" u="sng" dirty="0" smtClean="0"/>
              <a:t>Fundamento legal</a:t>
            </a:r>
            <a:r>
              <a:rPr lang="pt-BR" sz="1900" dirty="0" smtClean="0"/>
              <a:t>: </a:t>
            </a:r>
          </a:p>
          <a:p>
            <a:pPr marL="0" indent="0">
              <a:buNone/>
            </a:pPr>
            <a:r>
              <a:rPr lang="pt-BR" sz="1900" dirty="0" smtClean="0"/>
              <a:t>[...]</a:t>
            </a:r>
          </a:p>
          <a:p>
            <a:pPr marL="0" indent="0">
              <a:buNone/>
            </a:pPr>
            <a:r>
              <a:rPr lang="pt-BR" sz="1900" dirty="0" smtClean="0">
                <a:solidFill>
                  <a:srgbClr val="FF0000"/>
                </a:solidFill>
              </a:rPr>
              <a:t>c</a:t>
            </a:r>
            <a:r>
              <a:rPr lang="pt-BR" sz="1900" dirty="0">
                <a:solidFill>
                  <a:srgbClr val="FF0000"/>
                </a:solidFill>
              </a:rPr>
              <a:t>) a capacidade e as alternativas do mercado de TIC, inclusive a existência de software livre ou software público;</a:t>
            </a:r>
          </a:p>
          <a:p>
            <a:pPr marL="0" indent="0">
              <a:buNone/>
            </a:pPr>
            <a:r>
              <a:rPr lang="pt-BR" sz="1900" dirty="0"/>
              <a:t>d) a observância às políticas, premissas e especificações técnicas definidas no Modelo Nacional de Interoperabilidade (MNI) do Poder Judiciário;</a:t>
            </a:r>
          </a:p>
          <a:p>
            <a:pPr marL="0" indent="0">
              <a:buNone/>
            </a:pPr>
            <a:r>
              <a:rPr lang="pt-BR" sz="1900" dirty="0"/>
              <a:t>e) a aderência às regulamentações da Infraestrutura de Chaves Públicas Brasileira (ICP-Brasil), quando houver necessidade de utilização de certificação digital, observada a legislação sobre o assunto;</a:t>
            </a:r>
          </a:p>
          <a:p>
            <a:pPr marL="0" indent="0">
              <a:buNone/>
            </a:pPr>
            <a:r>
              <a:rPr lang="pt-BR" sz="1900" dirty="0"/>
              <a:t>f) a observância às orientações, premissas e especificações técnicas e funcionais definidas no Modelo de Requisitos para Sistemas Informatizados de Gestão de Processos e Documentos do Poder Judiciário (</a:t>
            </a:r>
            <a:r>
              <a:rPr lang="pt-BR" sz="1900" dirty="0" err="1"/>
              <a:t>Moreq</a:t>
            </a:r>
            <a:r>
              <a:rPr lang="pt-BR" sz="1900" dirty="0"/>
              <a:t>-Jus);</a:t>
            </a:r>
          </a:p>
          <a:p>
            <a:pPr marL="0" indent="0">
              <a:buNone/>
            </a:pPr>
            <a:r>
              <a:rPr lang="pt-BR" sz="1900" dirty="0">
                <a:solidFill>
                  <a:srgbClr val="FF0000"/>
                </a:solidFill>
              </a:rPr>
              <a:t>g) o orçamento estimado que expresse a composição de todos os custos unitários resultantes dos itens a serem contratados, elaborado com base em pesquisa fundamentada de preços, como os praticados no mercado de Tecnologia da Informação e Comunicação em contratações similares realizadas por órgãos ou entidades da Administração Pública, entre outros pertinentes</a:t>
            </a:r>
            <a:r>
              <a:rPr lang="pt-BR" sz="1900" dirty="0" smtClean="0">
                <a:solidFill>
                  <a:srgbClr val="FF0000"/>
                </a:solidFill>
              </a:rPr>
              <a:t>.</a:t>
            </a:r>
            <a:endParaRPr lang="pt-BR" sz="19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70049" cy="1320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que é análise da viabilidade da contratação?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41079"/>
            <a:ext cx="10515600" cy="6192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u="sng" dirty="0" smtClean="0"/>
              <a:t>Fundamento legal</a:t>
            </a:r>
            <a:r>
              <a:rPr lang="pt-BR" sz="2000" dirty="0" smtClean="0"/>
              <a:t>: </a:t>
            </a:r>
          </a:p>
          <a:p>
            <a:pPr marL="0" indent="0">
              <a:buNone/>
            </a:pPr>
            <a:r>
              <a:rPr lang="pt-BR" sz="2000" dirty="0" smtClean="0"/>
              <a:t>[...]</a:t>
            </a:r>
          </a:p>
          <a:p>
            <a:pPr marL="0" indent="0">
              <a:buNone/>
            </a:pPr>
            <a:r>
              <a:rPr lang="pt-BR" sz="2000" b="1" dirty="0" smtClean="0"/>
              <a:t>III – a análise e a comparação entre os custos totais das Soluções de Tecnologia da Informação e Comunicação identificadas</a:t>
            </a:r>
            <a:r>
              <a:rPr lang="pt-BR" sz="2000" dirty="0" smtClean="0">
                <a:solidFill>
                  <a:srgbClr val="FF0000"/>
                </a:solidFill>
              </a:rPr>
              <a:t>, levando-se em conta os valores de aquisição dos produtos, insumos, garantia e serviços complementares, quando necessários à contratação;</a:t>
            </a:r>
          </a:p>
          <a:p>
            <a:pPr marL="0" indent="0">
              <a:buNone/>
            </a:pPr>
            <a:r>
              <a:rPr lang="pt-BR" sz="2000" b="1" dirty="0" smtClean="0"/>
              <a:t>IV – a escolha da Solução de Tecnologia da Informação e Comunicação e a justificativa da solução escolhida</a:t>
            </a:r>
            <a:r>
              <a:rPr lang="pt-BR" sz="2000" dirty="0" smtClean="0"/>
              <a:t>, que contemple, no mínimo:</a:t>
            </a:r>
          </a:p>
          <a:p>
            <a:pPr marL="0" indent="0">
              <a:buNone/>
            </a:pPr>
            <a:r>
              <a:rPr lang="pt-BR" sz="2000" dirty="0" smtClean="0"/>
              <a:t>a) descrição sucinta, precisa, clara e suficiente da Solução de Tecnologia da Informação e Comunicação escolhida, indicando os bens e/ou serviços que a compõem;</a:t>
            </a:r>
          </a:p>
          <a:p>
            <a:pPr marL="0" indent="0">
              <a:buNone/>
            </a:pPr>
            <a:r>
              <a:rPr lang="pt-BR" sz="2000" dirty="0" smtClean="0"/>
              <a:t>b) alinhamento em relação às necessidades de negócio e requisitos tecnológicos;</a:t>
            </a:r>
          </a:p>
          <a:p>
            <a:pPr marL="0" indent="0">
              <a:buNone/>
            </a:pPr>
            <a:r>
              <a:rPr lang="pt-BR" sz="2000" dirty="0" smtClean="0"/>
              <a:t>c) identificação dos benefícios a serem alcançados com a solução escolhida em termos de eficácia, eficiência, economicidade e padronização;</a:t>
            </a:r>
          </a:p>
          <a:p>
            <a:pPr marL="0" indent="0">
              <a:buNone/>
            </a:pPr>
            <a:r>
              <a:rPr lang="pt-BR" sz="2000" dirty="0" smtClean="0"/>
              <a:t>d) relação entre a demanda prevista e a quantidade dos bens e/ou serviços a serem contratados.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13" y="243410"/>
            <a:ext cx="220084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0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1120</Words>
  <Application>Microsoft Office PowerPoint</Application>
  <PresentationFormat>Widescreen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Facetado</vt:lpstr>
      <vt:lpstr>Projeto Básico  (=Termo de Referência)  Simplificado para Contratação de Soluções de TIC </vt:lpstr>
      <vt:lpstr>Por que simplificado? </vt:lpstr>
      <vt:lpstr>Por que simplificado? </vt:lpstr>
      <vt:lpstr>Por que simplificado? </vt:lpstr>
      <vt:lpstr>Por que simplificado? </vt:lpstr>
      <vt:lpstr>O que é análise da viabilidade da contratação? </vt:lpstr>
      <vt:lpstr>O que é análise da viabilidade da contratação?</vt:lpstr>
      <vt:lpstr>O que é análise da viabilidade da contratação? </vt:lpstr>
      <vt:lpstr>O que é análise da viabilidade da contratação? </vt:lpstr>
      <vt:lpstr>O que é análise da viabilidade da contratação?</vt:lpstr>
      <vt:lpstr>Em que parte do PB? </vt:lpstr>
      <vt:lpstr>Contratação direta – Requisição de Compras – Dispensa de licitação</vt:lpstr>
      <vt:lpstr>Contratação direta – Requisição de Compras – Dispensa de licitação</vt:lpstr>
      <vt:lpstr>Contratações acima de R$ 8.000,00 e abaixo de R$ 80.000,00</vt:lpstr>
      <vt:lpstr>Contratações acima de R$ 8.000,00 e abaixo de R$ 80.000,00</vt:lpstr>
      <vt:lpstr>Para memorizar!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Básico  (=Termo de Referência)  Simplificado</dc:title>
  <dc:creator>usuario</dc:creator>
  <cp:lastModifiedBy>Rinaldo Celso Feldmann Filho</cp:lastModifiedBy>
  <cp:revision>19</cp:revision>
  <dcterms:created xsi:type="dcterms:W3CDTF">2017-09-01T12:31:50Z</dcterms:created>
  <dcterms:modified xsi:type="dcterms:W3CDTF">2019-03-19T14:31:16Z</dcterms:modified>
</cp:coreProperties>
</file>